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0"/>
  </p:notesMasterIdLst>
  <p:handoutMasterIdLst>
    <p:handoutMasterId r:id="rId61"/>
  </p:handoutMasterIdLst>
  <p:sldIdLst>
    <p:sldId id="900" r:id="rId2"/>
    <p:sldId id="1016" r:id="rId3"/>
    <p:sldId id="1156" r:id="rId4"/>
    <p:sldId id="1145" r:id="rId5"/>
    <p:sldId id="1151" r:id="rId6"/>
    <p:sldId id="1152" r:id="rId7"/>
    <p:sldId id="1154" r:id="rId8"/>
    <p:sldId id="1157" r:id="rId9"/>
    <p:sldId id="1161" r:id="rId10"/>
    <p:sldId id="1171" r:id="rId11"/>
    <p:sldId id="1158" r:id="rId12"/>
    <p:sldId id="1191" r:id="rId13"/>
    <p:sldId id="1174" r:id="rId14"/>
    <p:sldId id="1175" r:id="rId15"/>
    <p:sldId id="1176" r:id="rId16"/>
    <p:sldId id="1177" r:id="rId17"/>
    <p:sldId id="1178" r:id="rId18"/>
    <p:sldId id="1179" r:id="rId19"/>
    <p:sldId id="1180" r:id="rId20"/>
    <p:sldId id="1188" r:id="rId21"/>
    <p:sldId id="1221" r:id="rId22"/>
    <p:sldId id="1195" r:id="rId23"/>
    <p:sldId id="1208" r:id="rId24"/>
    <p:sldId id="1163" r:id="rId25"/>
    <p:sldId id="1164" r:id="rId26"/>
    <p:sldId id="1165" r:id="rId27"/>
    <p:sldId id="1166" r:id="rId28"/>
    <p:sldId id="1192" r:id="rId29"/>
    <p:sldId id="1167" r:id="rId30"/>
    <p:sldId id="1168" r:id="rId31"/>
    <p:sldId id="1169" r:id="rId32"/>
    <p:sldId id="1237" r:id="rId33"/>
    <p:sldId id="1230" r:id="rId34"/>
    <p:sldId id="1231" r:id="rId35"/>
    <p:sldId id="1232" r:id="rId36"/>
    <p:sldId id="1233" r:id="rId37"/>
    <p:sldId id="1234" r:id="rId38"/>
    <p:sldId id="1235" r:id="rId39"/>
    <p:sldId id="1236" r:id="rId40"/>
    <p:sldId id="1225" r:id="rId41"/>
    <p:sldId id="1209" r:id="rId42"/>
    <p:sldId id="1210" r:id="rId43"/>
    <p:sldId id="1211" r:id="rId44"/>
    <p:sldId id="1226" r:id="rId45"/>
    <p:sldId id="1213" r:id="rId46"/>
    <p:sldId id="1214" r:id="rId47"/>
    <p:sldId id="1216" r:id="rId48"/>
    <p:sldId id="1229" r:id="rId49"/>
    <p:sldId id="1228" r:id="rId50"/>
    <p:sldId id="1227" r:id="rId51"/>
    <p:sldId id="1207" r:id="rId52"/>
    <p:sldId id="1203" r:id="rId53"/>
    <p:sldId id="1204" r:id="rId54"/>
    <p:sldId id="1205" r:id="rId55"/>
    <p:sldId id="1206" r:id="rId56"/>
    <p:sldId id="1220" r:id="rId57"/>
    <p:sldId id="1223" r:id="rId58"/>
    <p:sldId id="1224" r:id="rId59"/>
  </p:sldIdLst>
  <p:sldSz cx="12192000" cy="6858000"/>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808081"/>
    <a:srgbClr val="C5D1E0"/>
    <a:srgbClr val="FF6600"/>
    <a:srgbClr val="FFCC99"/>
    <a:srgbClr val="0F4D92"/>
    <a:srgbClr val="F3F3F3"/>
    <a:srgbClr val="FF1D1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200"/>
    <p:restoredTop sz="94649"/>
  </p:normalViewPr>
  <p:slideViewPr>
    <p:cSldViewPr snapToGrid="0">
      <p:cViewPr>
        <p:scale>
          <a:sx n="73" d="100"/>
          <a:sy n="73" d="100"/>
        </p:scale>
        <p:origin x="144" y="808"/>
      </p:cViewPr>
      <p:guideLst>
        <p:guide orient="horz" pos="2160"/>
        <p:guide pos="3840"/>
      </p:guideLst>
    </p:cSldViewPr>
  </p:slideViewPr>
  <p:notesTextViewPr>
    <p:cViewPr>
      <p:scale>
        <a:sx n="100" d="100"/>
        <a:sy n="100" d="100"/>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xfrm>
            <a:off x="381000" y="685800"/>
            <a:ext cx="6096000" cy="3429000"/>
          </a:xfrm>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984302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a:t>
            </a:fld>
            <a:endParaRPr lang="en-US"/>
          </a:p>
        </p:txBody>
      </p:sp>
    </p:spTree>
    <p:extLst>
      <p:ext uri="{BB962C8B-B14F-4D97-AF65-F5344CB8AC3E}">
        <p14:creationId xmlns:p14="http://schemas.microsoft.com/office/powerpoint/2010/main" val="1790552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863593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200" dirty="0" smtClean="0">
                <a:latin typeface="Lucida Grande" charset="0"/>
                <a:cs typeface="Lucida Grande" charset="0"/>
                <a:sym typeface="Lucida Grande" charset="0"/>
              </a:rPr>
              <a:t>Route </a:t>
            </a:r>
            <a:r>
              <a:rPr lang="en-US" sz="2200" dirty="0" err="1" smtClean="0">
                <a:latin typeface="Lucida Grande" charset="0"/>
                <a:cs typeface="Lucida Grande" charset="0"/>
                <a:sym typeface="Lucida Grande" charset="0"/>
              </a:rPr>
              <a:t>onPacket</a:t>
            </a:r>
            <a:r>
              <a:rPr lang="en-US" sz="2200" dirty="0" smtClean="0">
                <a:latin typeface="Lucida Grande" charset="0"/>
                <a:cs typeface="Lucida Grande" charset="0"/>
                <a:sym typeface="Lucida Grande" charset="0"/>
              </a:rPr>
              <a:t>(</a:t>
            </a:r>
            <a:r>
              <a:rPr lang="en-US" sz="2200" baseline="0" dirty="0" smtClean="0">
                <a:latin typeface="Lucida Grande" charset="0"/>
                <a:cs typeface="Lucida Grande" charset="0"/>
                <a:sym typeface="Lucida Grande" charset="0"/>
              </a:rPr>
              <a:t> </a:t>
            </a:r>
            <a:r>
              <a:rPr lang="en-US" sz="2200" baseline="0" dirty="0" err="1" smtClean="0">
                <a:latin typeface="Lucida Grande" charset="0"/>
                <a:cs typeface="Lucida Grande" charset="0"/>
                <a:sym typeface="Lucida Grande" charset="0"/>
              </a:rPr>
              <a:t>pkt</a:t>
            </a:r>
            <a:r>
              <a:rPr lang="en-US" sz="2200" baseline="0" dirty="0" smtClean="0">
                <a:latin typeface="Lucida Grande" charset="0"/>
                <a:cs typeface="Lucida Grande" charset="0"/>
                <a:sym typeface="Lucida Grande" charset="0"/>
              </a:rPr>
              <a:t> )</a:t>
            </a: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643270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2102752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14</a:t>
            </a:fld>
            <a:endParaRPr lang="en-US"/>
          </a:p>
        </p:txBody>
      </p:sp>
    </p:spTree>
    <p:extLst>
      <p:ext uri="{BB962C8B-B14F-4D97-AF65-F5344CB8AC3E}">
        <p14:creationId xmlns:p14="http://schemas.microsoft.com/office/powerpoint/2010/main" val="154022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15</a:t>
            </a:fld>
            <a:endParaRPr lang="en-US"/>
          </a:p>
        </p:txBody>
      </p:sp>
    </p:spTree>
    <p:extLst>
      <p:ext uri="{BB962C8B-B14F-4D97-AF65-F5344CB8AC3E}">
        <p14:creationId xmlns:p14="http://schemas.microsoft.com/office/powerpoint/2010/main" val="438445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1800">
                <a:latin typeface="Lucida Grande" charset="0"/>
                <a:cs typeface="Lucida Grande" charset="0"/>
                <a:sym typeface="Lucida Grande" charset="0"/>
              </a:rPr>
              <a:t>Unfortunately, this program has a bug. To see where the program goes wrong, let</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watch what happens when we connect this controller to a single switch and let two packets arrive. Both packets have destination mac A. The red packet is to TCP destination 80, while the green packet is to TCP destination 22.  When the red packet arrives, the switch has an empty flow table and sends the packet to the controller. The controller determines that the packet should be forwarded to the next hop, and installs the appropriate rule. The red packet returns to the switch and moves onward.  Now, the port 22 packet arrives at the switch, and instead of being dropped or sent to the controller, it matches the low priority rule for Ethernet destination A and is therefore forwarded onward. This violates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intentions and may represent a security violation.</a:t>
            </a:r>
          </a:p>
        </p:txBody>
      </p:sp>
    </p:spTree>
    <p:extLst>
      <p:ext uri="{BB962C8B-B14F-4D97-AF65-F5344CB8AC3E}">
        <p14:creationId xmlns:p14="http://schemas.microsoft.com/office/powerpoint/2010/main" val="979363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17</a:t>
            </a:fld>
            <a:endParaRPr lang="en-US"/>
          </a:p>
        </p:txBody>
      </p:sp>
    </p:spTree>
    <p:extLst>
      <p:ext uri="{BB962C8B-B14F-4D97-AF65-F5344CB8AC3E}">
        <p14:creationId xmlns:p14="http://schemas.microsoft.com/office/powerpoint/2010/main" val="601984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19</a:t>
            </a:fld>
            <a:endParaRPr lang="en-US"/>
          </a:p>
        </p:txBody>
      </p:sp>
    </p:spTree>
    <p:extLst>
      <p:ext uri="{BB962C8B-B14F-4D97-AF65-F5344CB8AC3E}">
        <p14:creationId xmlns:p14="http://schemas.microsoft.com/office/powerpoint/2010/main" val="1007303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dirty="0" smtClean="0">
                <a:latin typeface="Lucida Grande" charset="0"/>
                <a:cs typeface="Lucida Grande" charset="0"/>
                <a:sym typeface="Lucida Grande" charset="0"/>
              </a:rPr>
              <a:t>On the other hand implementing algorithmic policies is challenging. </a:t>
            </a:r>
          </a:p>
          <a:p>
            <a:r>
              <a:rPr lang="en-US" sz="2200" dirty="0" smtClean="0">
                <a:latin typeface="Lucida Grande" charset="0"/>
                <a:cs typeface="Lucida Grande" charset="0"/>
                <a:sym typeface="Lucida Grande" charset="0"/>
              </a:rPr>
              <a:t>We know that naive solutions -- process every packet at controller or use only exact match rules -- perform poorly.</a:t>
            </a:r>
          </a:p>
          <a:p>
            <a:r>
              <a:rPr lang="en-US" sz="2200" dirty="0" smtClean="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923202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52548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967831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964906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005891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1800" dirty="0">
                <a:latin typeface="Lucida Grande" charset="0"/>
                <a:cs typeface="Lucida Grande" charset="0"/>
                <a:sym typeface="Lucida Grande" charset="0"/>
              </a:rPr>
              <a:t>Instead, we introduce Maple, a system that implements algorithmic policies using a fully dynamic compilation method and which does not depend on the source language used to express the algorithmic policy.</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works by repeatedly executing the user</a:t>
            </a:r>
            <a:r>
              <a:rPr lang="ja-JP" altLang="en-US" sz="1800" dirty="0">
                <a:latin typeface="Arial"/>
                <a:cs typeface="Lucida Grande" charset="0"/>
                <a:sym typeface="Lucida Grande" charset="0"/>
              </a:rPr>
              <a:t>’</a:t>
            </a:r>
            <a:r>
              <a:rPr lang="en-US" sz="1800" dirty="0">
                <a:latin typeface="Lucida Grande" charset="0"/>
                <a:cs typeface="Lucida Grande" charset="0"/>
                <a:sym typeface="Lucida Grande" charset="0"/>
              </a:rPr>
              <a:t>s algorithmic policy f on packets entering the network, generalizing the outcome to other packets by observing traces of data accesses made during the execution.</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then accumulates these traces into a trace tree, which is a partial decision tree of the input algorithmic policy, f.</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Finally, Maple compiles flow tables (FTs) for all the switches in the network from the trace tree. The compilation is done so that packets for which Maple has not yet successfully inferred a forwarding decision are sent back to the controller to ensure that Maple continues to execute f and refine its trace tree.</a:t>
            </a:r>
          </a:p>
        </p:txBody>
      </p:sp>
    </p:spTree>
    <p:extLst>
      <p:ext uri="{BB962C8B-B14F-4D97-AF65-F5344CB8AC3E}">
        <p14:creationId xmlns:p14="http://schemas.microsoft.com/office/powerpoint/2010/main" val="872192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1541673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195720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889177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906755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1400" dirty="0">
                <a:latin typeface="Lucida Grande" charset="0"/>
                <a:cs typeface="Lucida Grande" charset="0"/>
                <a:sym typeface="Lucida Grande" charset="0"/>
              </a:rPr>
              <a:t>The basic compilation algorithm is actually very simple, and we explain it here in the context of an example trace tree. For simplicity the leaves are </a:t>
            </a:r>
            <a:r>
              <a:rPr lang="en-US" sz="1400" dirty="0" smtClean="0">
                <a:latin typeface="Lucida Grande" charset="0"/>
                <a:cs typeface="Lucida Grande" charset="0"/>
                <a:sym typeface="Lucida Grande" charset="0"/>
              </a:rPr>
              <a:t>labeled </a:t>
            </a:r>
            <a:r>
              <a:rPr lang="en-US" sz="1400" dirty="0">
                <a:latin typeface="Lucida Grande" charset="0"/>
                <a:cs typeface="Lucida Grande" charset="0"/>
                <a:sym typeface="Lucida Grande" charset="0"/>
              </a:rPr>
              <a:t>with switch-specific actions, such as forward on some ports or drop.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a:t>
            </a:r>
          </a:p>
          <a:p>
            <a:r>
              <a:rPr lang="en-US" sz="1400" dirty="0">
                <a:latin typeface="Lucida Grande" charset="0"/>
                <a:cs typeface="Lucida Grande" charset="0"/>
                <a:sym typeface="Lucida Grande" charset="0"/>
              </a:rPr>
              <a:t>The leaf stores the action and the match condition can be obtained from the path from the root to the leaf. In this case, we would want to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 Of course, as we described earlier, we cannot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so instead we will generate a rule at some higher priority that matches on the condition which we wish to negate. This rule, which we call a </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barrier rule</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 ensures that the rule for the execution which we are considering only fires when the condition is false.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We observe that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False branch of the assertion node and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Finally, since the </a:t>
            </a:r>
            <a:r>
              <a:rPr lang="en-US" sz="1400" dirty="0" err="1">
                <a:latin typeface="Lucida Grande" charset="0"/>
                <a:cs typeface="Lucida Grande" charset="0"/>
                <a:sym typeface="Lucida Grande" charset="0"/>
              </a:rPr>
              <a:t>subtree</a:t>
            </a:r>
            <a:r>
              <a:rPr lang="en-US" sz="1400" dirty="0">
                <a:latin typeface="Lucida Grande" charset="0"/>
                <a:cs typeface="Lucida Grande" charset="0"/>
                <a:sym typeface="Lucida Grande" charset="0"/>
              </a:rPr>
              <a:t> under the True branch may not completely describe how to handle all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packets, some packets with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may fall through to the reach the barrier rule. Therefore, the action for the barrier rule must be </a:t>
            </a:r>
            <a:r>
              <a:rPr lang="en-US" sz="1400" dirty="0" err="1">
                <a:latin typeface="Lucida Grande" charset="0"/>
                <a:cs typeface="Lucida Grande" charset="0"/>
                <a:sym typeface="Lucida Grande" charset="0"/>
              </a:rPr>
              <a:t>ToController</a:t>
            </a:r>
            <a:r>
              <a:rPr lang="en-US" sz="1400" dirty="0">
                <a:latin typeface="Lucida Grande" charset="0"/>
                <a:cs typeface="Lucida Grande" charset="0"/>
                <a:sym typeface="Lucida Grande" charset="0"/>
              </a:rPr>
              <a:t>, so that we can continue to trace f correctly. </a:t>
            </a:r>
          </a:p>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443275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1265861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272544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963916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828877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788432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6173248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82383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234449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37</a:t>
            </a:fld>
            <a:endParaRPr lang="en-US"/>
          </a:p>
        </p:txBody>
      </p:sp>
    </p:spTree>
    <p:extLst>
      <p:ext uri="{BB962C8B-B14F-4D97-AF65-F5344CB8AC3E}">
        <p14:creationId xmlns:p14="http://schemas.microsoft.com/office/powerpoint/2010/main" val="4442588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1722963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8614757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87619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baseline="0" dirty="0" smtClean="0"/>
              <a:t>Why abstractions</a:t>
            </a:r>
          </a:p>
          <a:p>
            <a:pPr lvl="2"/>
            <a:r>
              <a:rPr lang="en-US" altLang="ja-JP" sz="1800" baseline="0" dirty="0" smtClean="0"/>
              <a:t>“Modularity based on abstraction is the way things get done.”  </a:t>
            </a:r>
            <a:r>
              <a:rPr lang="en-US" altLang="ja-JP" sz="1800" i="1" baseline="0" dirty="0" smtClean="0"/>
              <a:t>-- Barbara </a:t>
            </a:r>
            <a:r>
              <a:rPr lang="en-US" altLang="ja-JP" sz="1800" i="1" baseline="0" dirty="0" err="1" smtClean="0"/>
              <a:t>Liskov</a:t>
            </a:r>
            <a:endParaRPr lang="en-US" altLang="ja-JP" sz="1800" i="1" baseline="0" dirty="0" smtClean="0"/>
          </a:p>
          <a:p>
            <a:pPr lvl="2"/>
            <a:endParaRPr lang="en-US" sz="1800" baseline="0" dirty="0" smtClean="0"/>
          </a:p>
          <a:p>
            <a:pPr lvl="1"/>
            <a:r>
              <a:rPr lang="en-US" sz="1800" baseline="0" dirty="0" smtClean="0"/>
              <a:t>Why powerful tools</a:t>
            </a:r>
          </a:p>
          <a:p>
            <a:pPr lvl="2"/>
            <a:r>
              <a:rPr lang="en-US" sz="1800" baseline="0" dirty="0" smtClean="0"/>
              <a:t>[</a:t>
            </a:r>
            <a:r>
              <a:rPr lang="en-US" altLang="zh-CN" sz="1800" baseline="0" dirty="0" smtClean="0"/>
              <a:t>control</a:t>
            </a:r>
            <a:r>
              <a:rPr lang="zh-CN" altLang="en-US" sz="1800" baseline="0" dirty="0" smtClean="0"/>
              <a:t> </a:t>
            </a:r>
            <a:r>
              <a:rPr lang="en-US" altLang="zh-CN" sz="1800" baseline="0" dirty="0" smtClean="0"/>
              <a:t>plane give rifle, not food</a:t>
            </a:r>
            <a:endParaRPr lang="en-US" sz="1800" baseline="0"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a:t>
            </a:fld>
            <a:endParaRPr lang="en-US"/>
          </a:p>
        </p:txBody>
      </p:sp>
    </p:spTree>
    <p:extLst>
      <p:ext uri="{BB962C8B-B14F-4D97-AF65-F5344CB8AC3E}">
        <p14:creationId xmlns:p14="http://schemas.microsoft.com/office/powerpoint/2010/main" val="735901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3122523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42</a:t>
            </a:fld>
            <a:endParaRPr lang="en-US"/>
          </a:p>
        </p:txBody>
      </p:sp>
    </p:spTree>
    <p:extLst>
      <p:ext uri="{BB962C8B-B14F-4D97-AF65-F5344CB8AC3E}">
        <p14:creationId xmlns:p14="http://schemas.microsoft.com/office/powerpoint/2010/main" val="782879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43</a:t>
            </a:fld>
            <a:endParaRPr lang="en-US"/>
          </a:p>
        </p:txBody>
      </p:sp>
    </p:spTree>
    <p:extLst>
      <p:ext uri="{BB962C8B-B14F-4D97-AF65-F5344CB8AC3E}">
        <p14:creationId xmlns:p14="http://schemas.microsoft.com/office/powerpoint/2010/main" val="6023278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7798786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8783905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8885367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9259176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48</a:t>
            </a:fld>
            <a:endParaRPr lang="en-US"/>
          </a:p>
        </p:txBody>
      </p:sp>
    </p:spTree>
    <p:extLst>
      <p:ext uri="{BB962C8B-B14F-4D97-AF65-F5344CB8AC3E}">
        <p14:creationId xmlns:p14="http://schemas.microsoft.com/office/powerpoint/2010/main" val="14550574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49</a:t>
            </a:fld>
            <a:endParaRPr lang="en-US"/>
          </a:p>
        </p:txBody>
      </p:sp>
    </p:spTree>
    <p:extLst>
      <p:ext uri="{BB962C8B-B14F-4D97-AF65-F5344CB8AC3E}">
        <p14:creationId xmlns:p14="http://schemas.microsoft.com/office/powerpoint/2010/main" val="2425254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205626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a:t>
            </a:fld>
            <a:endParaRPr lang="en-US"/>
          </a:p>
        </p:txBody>
      </p:sp>
    </p:spTree>
    <p:extLst>
      <p:ext uri="{BB962C8B-B14F-4D97-AF65-F5344CB8AC3E}">
        <p14:creationId xmlns:p14="http://schemas.microsoft.com/office/powerpoint/2010/main" val="16170525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52</a:t>
            </a:fld>
            <a:endParaRPr lang="en-US"/>
          </a:p>
        </p:txBody>
      </p:sp>
    </p:spTree>
    <p:extLst>
      <p:ext uri="{BB962C8B-B14F-4D97-AF65-F5344CB8AC3E}">
        <p14:creationId xmlns:p14="http://schemas.microsoft.com/office/powerpoint/2010/main" val="18758058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53</a:t>
            </a:fld>
            <a:endParaRPr lang="en-US"/>
          </a:p>
        </p:txBody>
      </p:sp>
    </p:spTree>
    <p:extLst>
      <p:ext uri="{BB962C8B-B14F-4D97-AF65-F5344CB8AC3E}">
        <p14:creationId xmlns:p14="http://schemas.microsoft.com/office/powerpoint/2010/main" val="12365455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54</a:t>
            </a:fld>
            <a:endParaRPr lang="en-US"/>
          </a:p>
        </p:txBody>
      </p:sp>
    </p:spTree>
    <p:extLst>
      <p:ext uri="{BB962C8B-B14F-4D97-AF65-F5344CB8AC3E}">
        <p14:creationId xmlns:p14="http://schemas.microsoft.com/office/powerpoint/2010/main" val="19886170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55</a:t>
            </a:fld>
            <a:endParaRPr lang="en-US"/>
          </a:p>
        </p:txBody>
      </p:sp>
    </p:spTree>
    <p:extLst>
      <p:ext uri="{BB962C8B-B14F-4D97-AF65-F5344CB8AC3E}">
        <p14:creationId xmlns:p14="http://schemas.microsoft.com/office/powerpoint/2010/main" val="16585198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dirty="0">
                <a:latin typeface="Lucida Grande" charset="0"/>
                <a:cs typeface="Lucida Grande" charset="0"/>
                <a:sym typeface="Lucida Grande" charset="0"/>
              </a:rPr>
              <a:t>Here is an example algorithmic program, written in Java.</a:t>
            </a:r>
          </a:p>
          <a:p>
            <a:r>
              <a:rPr lang="en-US" sz="2200" dirty="0">
                <a:latin typeface="Lucida Grande" charset="0"/>
                <a:cs typeface="Lucida Grande" charset="0"/>
                <a:sym typeface="Lucida Grande" charset="0"/>
              </a:rPr>
              <a:t>Explain program.</a:t>
            </a:r>
          </a:p>
          <a:p>
            <a:r>
              <a:rPr lang="en-US" sz="2200" dirty="0">
                <a:latin typeface="Lucida Grande" charset="0"/>
                <a:cs typeface="Lucida Grande" charset="0"/>
                <a:sym typeface="Lucida Grande" charset="0"/>
              </a:rPr>
              <a:t>Note that the program does not specify flow table configuration.</a:t>
            </a:r>
          </a:p>
          <a:p>
            <a:r>
              <a:rPr lang="en-US" sz="2200" dirty="0">
                <a:latin typeface="Lucida Grande" charset="0"/>
                <a:cs typeface="Lucida Grande" charset="0"/>
                <a:sym typeface="Lucida Grande" charset="0"/>
              </a:rPr>
              <a:t>So the programming model makes the programmer</a:t>
            </a:r>
            <a:r>
              <a:rPr lang="ja-JP" altLang="en-US" sz="2200" dirty="0">
                <a:latin typeface="Arial"/>
                <a:cs typeface="Lucida Grande" charset="0"/>
                <a:sym typeface="Lucida Grande" charset="0"/>
              </a:rPr>
              <a:t>’</a:t>
            </a:r>
            <a:r>
              <a:rPr lang="en-US" sz="2200" dirty="0">
                <a:latin typeface="Lucida Grande" charset="0"/>
                <a:cs typeface="Lucida Grande" charset="0"/>
                <a:sym typeface="Lucida Grande" charset="0"/>
              </a:rPr>
              <a:t>s life easy: just take a packet and say what to do with it.</a:t>
            </a:r>
          </a:p>
        </p:txBody>
      </p:sp>
    </p:spTree>
    <p:extLst>
      <p:ext uri="{BB962C8B-B14F-4D97-AF65-F5344CB8AC3E}">
        <p14:creationId xmlns:p14="http://schemas.microsoft.com/office/powerpoint/2010/main" val="9098071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57</a:t>
            </a:fld>
            <a:endParaRPr lang="en-US"/>
          </a:p>
        </p:txBody>
      </p:sp>
    </p:spTree>
    <p:extLst>
      <p:ext uri="{BB962C8B-B14F-4D97-AF65-F5344CB8AC3E}">
        <p14:creationId xmlns:p14="http://schemas.microsoft.com/office/powerpoint/2010/main" val="4692670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200" dirty="0">
                <a:latin typeface="Lucida Grande" charset="0"/>
                <a:cs typeface="Lucida Grande" charset="0"/>
                <a:sym typeface="Lucida Grande" charset="0"/>
              </a:rPr>
              <a:t>Here is an example algorithmic program, written in Java.</a:t>
            </a:r>
          </a:p>
          <a:p>
            <a:r>
              <a:rPr lang="en-US" sz="2200" dirty="0">
                <a:latin typeface="Lucida Grande" charset="0"/>
                <a:cs typeface="Lucida Grande" charset="0"/>
                <a:sym typeface="Lucida Grande" charset="0"/>
              </a:rPr>
              <a:t>Explain program.</a:t>
            </a:r>
          </a:p>
          <a:p>
            <a:r>
              <a:rPr lang="en-US" sz="2200" dirty="0">
                <a:latin typeface="Lucida Grande" charset="0"/>
                <a:cs typeface="Lucida Grande" charset="0"/>
                <a:sym typeface="Lucida Grande" charset="0"/>
              </a:rPr>
              <a:t>Note that the program does not specify flow table configuration.</a:t>
            </a:r>
          </a:p>
          <a:p>
            <a:r>
              <a:rPr lang="en-US" sz="2200" dirty="0">
                <a:latin typeface="Lucida Grande" charset="0"/>
                <a:cs typeface="Lucida Grande" charset="0"/>
                <a:sym typeface="Lucida Grande" charset="0"/>
              </a:rPr>
              <a:t>So the programming model makes the programmer</a:t>
            </a:r>
            <a:r>
              <a:rPr lang="ja-JP" altLang="en-US" sz="2200" dirty="0">
                <a:latin typeface="Arial"/>
                <a:cs typeface="Lucida Grande" charset="0"/>
                <a:sym typeface="Lucida Grande" charset="0"/>
              </a:rPr>
              <a:t>’</a:t>
            </a:r>
            <a:r>
              <a:rPr lang="en-US" sz="2200" dirty="0">
                <a:latin typeface="Lucida Grande" charset="0"/>
                <a:cs typeface="Lucida Grande" charset="0"/>
                <a:sym typeface="Lucida Grande" charset="0"/>
              </a:rPr>
              <a:t>s life easy: just take a packet and say what to do with it.</a:t>
            </a:r>
          </a:p>
        </p:txBody>
      </p:sp>
    </p:spTree>
    <p:extLst>
      <p:ext uri="{BB962C8B-B14F-4D97-AF65-F5344CB8AC3E}">
        <p14:creationId xmlns:p14="http://schemas.microsoft.com/office/powerpoint/2010/main" val="1671892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6</a:t>
            </a:fld>
            <a:endParaRPr lang="en-US"/>
          </a:p>
        </p:txBody>
      </p:sp>
    </p:spTree>
    <p:extLst>
      <p:ext uri="{BB962C8B-B14F-4D97-AF65-F5344CB8AC3E}">
        <p14:creationId xmlns:p14="http://schemas.microsoft.com/office/powerpoint/2010/main" val="6241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7</a:t>
            </a:fld>
            <a:endParaRPr lang="en-US"/>
          </a:p>
        </p:txBody>
      </p:sp>
    </p:spTree>
    <p:extLst>
      <p:ext uri="{BB962C8B-B14F-4D97-AF65-F5344CB8AC3E}">
        <p14:creationId xmlns:p14="http://schemas.microsoft.com/office/powerpoint/2010/main" val="1535951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200" dirty="0" smtClean="0">
                <a:latin typeface="Lucida Grande" charset="0"/>
                <a:cs typeface="Lucida Grande" charset="0"/>
                <a:sym typeface="Lucida Grande" charset="0"/>
              </a:rPr>
              <a:t>Route </a:t>
            </a:r>
            <a:r>
              <a:rPr lang="en-US" sz="2200" dirty="0" err="1" smtClean="0">
                <a:latin typeface="Lucida Grande" charset="0"/>
                <a:cs typeface="Lucida Grande" charset="0"/>
                <a:sym typeface="Lucida Grande" charset="0"/>
              </a:rPr>
              <a:t>onPacket</a:t>
            </a:r>
            <a:r>
              <a:rPr lang="en-US" sz="2200" dirty="0" smtClean="0">
                <a:latin typeface="Lucida Grande" charset="0"/>
                <a:cs typeface="Lucida Grande" charset="0"/>
                <a:sym typeface="Lucida Grande" charset="0"/>
              </a:rPr>
              <a:t>(</a:t>
            </a:r>
            <a:r>
              <a:rPr lang="en-US" sz="2200" baseline="0" dirty="0" smtClean="0">
                <a:latin typeface="Lucida Grande" charset="0"/>
                <a:cs typeface="Lucida Grande" charset="0"/>
                <a:sym typeface="Lucida Grande" charset="0"/>
              </a:rPr>
              <a:t> </a:t>
            </a:r>
            <a:r>
              <a:rPr lang="en-US" sz="2200" baseline="0" dirty="0" err="1" smtClean="0">
                <a:latin typeface="Lucida Grande" charset="0"/>
                <a:cs typeface="Lucida Grande" charset="0"/>
                <a:sym typeface="Lucida Grande" charset="0"/>
              </a:rPr>
              <a:t>pkt</a:t>
            </a:r>
            <a:r>
              <a:rPr lang="en-US" sz="2200" baseline="0" dirty="0" smtClean="0">
                <a:latin typeface="Lucida Grande" charset="0"/>
                <a:cs typeface="Lucida Grande" charset="0"/>
                <a:sym typeface="Lucida Grande" charset="0"/>
              </a:rPr>
              <a:t> )</a:t>
            </a: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016470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dirty="0" smtClean="0"/>
              <a:t>5Tb/s, 1000bits/</a:t>
            </a:r>
            <a:r>
              <a:rPr lang="en-US" dirty="0" err="1" smtClean="0"/>
              <a:t>pkt</a:t>
            </a:r>
            <a:r>
              <a:rPr lang="en-US" dirty="0" smtClean="0"/>
              <a:t> =&gt; 5B </a:t>
            </a:r>
            <a:r>
              <a:rPr lang="en-US" dirty="0" err="1" smtClean="0"/>
              <a:t>pkts</a:t>
            </a:r>
            <a:r>
              <a:rPr lang="en-US" dirty="0" smtClean="0"/>
              <a:t>/s</a:t>
            </a:r>
          </a:p>
          <a:p>
            <a:pPr lvl="1"/>
            <a:r>
              <a:rPr lang="en-US" dirty="0" smtClean="0"/>
              <a:t>Efficient </a:t>
            </a:r>
            <a:r>
              <a:rPr lang="en-US" dirty="0" err="1" smtClean="0"/>
              <a:t>datapath</a:t>
            </a:r>
            <a:r>
              <a:rPr lang="en-US" dirty="0" smtClean="0"/>
              <a:t> to scale but semantic gap</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a:t>
            </a:fld>
            <a:endParaRPr lang="en-US"/>
          </a:p>
        </p:txBody>
      </p:sp>
    </p:spTree>
    <p:extLst>
      <p:ext uri="{BB962C8B-B14F-4D97-AF65-F5344CB8AC3E}">
        <p14:creationId xmlns:p14="http://schemas.microsoft.com/office/powerpoint/2010/main" val="1473367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9652000" y="6553200"/>
            <a:ext cx="2540000" cy="304800"/>
          </a:xfrm>
        </p:spPr>
        <p:txBody>
          <a:bodyPr/>
          <a:lstStyle>
            <a:lvl1pPr>
              <a:defRPr/>
            </a:lvl1pPr>
          </a:lstStyle>
          <a:p>
            <a:pPr>
              <a:defRPr/>
            </a:pPr>
            <a:fld id="{C7131E5B-00C3-0745-B9A8-94A27EBE9C2C}" type="slidenum">
              <a:rPr lang="en-US"/>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72D7EECA-1C83-6C45-83D6-4D079D0FAF5C}" type="slidenum">
              <a:rPr lang="en-US"/>
              <a:pPr>
                <a:defRPr/>
              </a:pPr>
              <a:t>‹#›</a:t>
            </a:fld>
            <a:endParaRPr lang="en-US">
              <a:solidFill>
                <a:schemeClr val="bg2"/>
              </a:solidFill>
            </a:endParaRP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25468" y="76200"/>
            <a:ext cx="2950633"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7218" y="76200"/>
            <a:ext cx="8655049"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9AC140D7-3C71-1742-AEFB-F5B5412C9B00}" type="slidenum">
              <a:rPr lang="en-US"/>
              <a:pPr>
                <a:defRPr/>
              </a:pPr>
              <a:t>‹#›</a:t>
            </a:fld>
            <a:endParaRPr lang="en-US">
              <a:solidFill>
                <a:schemeClr val="bg2"/>
              </a:solidFill>
            </a:endParaRP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71451" y="6400800"/>
            <a:ext cx="2540000" cy="304800"/>
          </a:xfrm>
        </p:spPr>
        <p:txBody>
          <a:bodyPr/>
          <a:lstStyle>
            <a:lvl1pPr>
              <a:defRPr/>
            </a:lvl1pPr>
          </a:lstStyle>
          <a:p>
            <a:pPr>
              <a:defRPr/>
            </a:pPr>
            <a:fld id="{65C94A1E-3510-F44F-BED8-FBEFB14C5091}" type="slidenum">
              <a:rPr lang="en-US"/>
              <a:pPr>
                <a:defRPr/>
              </a:pPr>
              <a:t>‹#›</a:t>
            </a:fld>
            <a:endParaRPr lang="en-US">
              <a:solidFill>
                <a:schemeClr val="bg2"/>
              </a:solidFill>
            </a:endParaRPr>
          </a:p>
        </p:txBody>
      </p:sp>
    </p:spTree>
    <p:extLst>
      <p:ext uri="{BB962C8B-B14F-4D97-AF65-F5344CB8AC3E}">
        <p14:creationId xmlns:p14="http://schemas.microsoft.com/office/powerpoint/2010/main" val="209119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164B0F64-89EF-7A42-892D-484BAB952423}" type="slidenum">
              <a:rPr lang="en-US"/>
              <a:pPr>
                <a:defRPr/>
              </a:pPr>
              <a:t>‹#›</a:t>
            </a:fld>
            <a:endParaRPr lang="en-US">
              <a:solidFill>
                <a:schemeClr val="bg2"/>
              </a:solidFill>
            </a:endParaRPr>
          </a:p>
        </p:txBody>
      </p:sp>
    </p:spTree>
    <p:extLst>
      <p:ext uri="{BB962C8B-B14F-4D97-AF65-F5344CB8AC3E}">
        <p14:creationId xmlns:p14="http://schemas.microsoft.com/office/powerpoint/2010/main" val="25080590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1A3492EE-3409-4449-A1A9-21803391433C}" type="slidenum">
              <a:rPr lang="en-US"/>
              <a:pPr>
                <a:defRPr/>
              </a:pPr>
              <a:t>‹#›</a:t>
            </a:fld>
            <a:endParaRPr lang="en-US">
              <a:solidFill>
                <a:schemeClr val="bg2"/>
              </a:solidFill>
            </a:endParaRP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7218" y="990600"/>
            <a:ext cx="5801783"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1" y="990600"/>
            <a:ext cx="58039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643B7268-F349-8842-B2C6-E5D994E4AE31}" type="slidenum">
              <a:rPr lang="en-US"/>
              <a:pPr>
                <a:defRPr/>
              </a:pPr>
              <a:t>‹#›</a:t>
            </a:fld>
            <a:endParaRPr lang="en-US">
              <a:solidFill>
                <a:schemeClr val="bg2"/>
              </a:solidFill>
            </a:endParaRP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94E0BDCD-C9B5-0945-AF7F-3E94AA7ADACD}" type="slidenum">
              <a:rPr lang="en-US"/>
              <a:pPr>
                <a:defRPr/>
              </a:pPr>
              <a:t>‹#›</a:t>
            </a:fld>
            <a:endParaRPr lang="en-US">
              <a:solidFill>
                <a:schemeClr val="bg2"/>
              </a:solidFill>
            </a:endParaRP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09F64BDA-7C03-0348-A74F-EE75429B1384}" type="slidenum">
              <a:rPr lang="en-US"/>
              <a:pPr>
                <a:defRPr/>
              </a:pPr>
              <a:t>‹#›</a:t>
            </a:fld>
            <a:endParaRPr lang="en-US">
              <a:solidFill>
                <a:schemeClr val="bg2"/>
              </a:solidFill>
            </a:endParaRP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10B5A099-68A2-044B-9162-510493F6B079}" type="slidenum">
              <a:rPr lang="en-US"/>
              <a:pPr>
                <a:defRPr/>
              </a:pPr>
              <a:t>‹#›</a:t>
            </a:fld>
            <a:endParaRPr lang="en-US">
              <a:solidFill>
                <a:schemeClr val="bg2"/>
              </a:solidFill>
            </a:endParaRPr>
          </a:p>
        </p:txBody>
      </p:sp>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D3A41906-1694-444C-9BC0-9D3A13E9E150}" type="slidenum">
              <a:rPr lang="en-US"/>
              <a:pPr>
                <a:defRPr/>
              </a:pPr>
              <a:t>‹#›</a:t>
            </a:fld>
            <a:endParaRPr lang="en-US">
              <a:solidFill>
                <a:schemeClr val="bg2"/>
              </a:solidFill>
            </a:endParaRP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F9CB2A15-B8E4-7E4F-8BA5-A4DAD477726A}" type="slidenum">
              <a:rPr lang="en-US"/>
              <a:pPr>
                <a:defRPr/>
              </a:pPr>
              <a:t>‹#›</a:t>
            </a:fld>
            <a:endParaRPr lang="en-US">
              <a:solidFill>
                <a:schemeClr val="bg2"/>
              </a:solidFill>
            </a:endParaRP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1"/>
            <a:ext cx="12192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sz="24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342499" y="85614"/>
            <a:ext cx="11416621"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67217" y="990600"/>
            <a:ext cx="11808883" cy="5334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12192000" cy="17462"/>
          </a:xfrm>
          <a:prstGeom prst="line">
            <a:avLst/>
          </a:prstGeom>
          <a:noFill/>
          <a:ln w="50800" cmpd="dbl">
            <a:solidFill>
              <a:schemeClr val="tx1"/>
            </a:solidFill>
            <a:round/>
            <a:headEnd/>
            <a:tailEnd/>
          </a:ln>
          <a:extLst>
            <a:ext uri="{909E8E84-426E-40dd-AFC4-6F175D3DCCD1}">
              <a14:hiddenFill xmlns:a14="http://schemas.microsoft.com/office/drawing/2010/main" xmlns="">
                <a:noFill/>
              </a14:hiddenFill>
            </a:ext>
          </a:extLst>
        </p:spPr>
      </p:cxnSp>
      <p:sp>
        <p:nvSpPr>
          <p:cNvPr id="9" name="Slide Number Placeholder 11"/>
          <p:cNvSpPr>
            <a:spLocks noGrp="1"/>
          </p:cNvSpPr>
          <p:nvPr>
            <p:ph type="sldNum" sz="quarter" idx="4"/>
          </p:nvPr>
        </p:nvSpPr>
        <p:spPr>
          <a:xfrm>
            <a:off x="9635067" y="6549672"/>
            <a:ext cx="2540000" cy="304800"/>
          </a:xfrm>
          <a:prstGeom prst="rect">
            <a:avLst/>
          </a:prstGeom>
        </p:spPr>
        <p:txBody>
          <a:bodyPr/>
          <a:lstStyle>
            <a:lvl1pPr algn="r" eaLnBrk="0" hangingPunct="0">
              <a:defRPr sz="1600">
                <a:effectLst>
                  <a:outerShdw blurRad="38100" dist="38100" dir="2700000" algn="tl">
                    <a:srgbClr val="000000">
                      <a:alpha val="43137"/>
                    </a:srgbClr>
                  </a:outerShdw>
                </a:effectLst>
              </a:defRPr>
            </a:lvl1pPr>
          </a:lstStyle>
          <a:p>
            <a:pPr>
              <a:defRPr/>
            </a:pPr>
            <a:fld id="{28174B04-4DAE-EB42-9616-9AE45265018B}" type="slidenum">
              <a:rPr lang="en-US"/>
              <a:pPr>
                <a:defRPr/>
              </a:pPr>
              <a:t>‹#›</a:t>
            </a:fld>
            <a:endParaRPr lang="en-US">
              <a:solidFill>
                <a:schemeClr val="bg2"/>
              </a:solidFill>
            </a:endParaRPr>
          </a:p>
        </p:txBody>
      </p:sp>
      <p:sp>
        <p:nvSpPr>
          <p:cNvPr id="10" name="Rectangle 9"/>
          <p:cNvSpPr/>
          <p:nvPr userDrawn="1"/>
        </p:nvSpPr>
        <p:spPr>
          <a:xfrm>
            <a:off x="3937894" y="6558845"/>
            <a:ext cx="4086375" cy="276999"/>
          </a:xfrm>
          <a:prstGeom prst="rect">
            <a:avLst/>
          </a:prstGeom>
        </p:spPr>
        <p:txBody>
          <a:bodyPr wrap="none">
            <a:spAutoFit/>
          </a:bodyPr>
          <a:lstStyle/>
          <a:p>
            <a:pPr eaLnBrk="0" hangingPunct="0">
              <a:defRPr/>
            </a:pPr>
            <a:r>
              <a:rPr lang="en-US" sz="1200" kern="0" baseline="0" dirty="0" err="1" smtClean="0">
                <a:solidFill>
                  <a:schemeClr val="tx1">
                    <a:lumMod val="50000"/>
                    <a:lumOff val="50000"/>
                  </a:schemeClr>
                </a:solidFill>
                <a:effectLst/>
                <a:latin typeface="Verdana" charset="0"/>
              </a:rPr>
              <a:t>OpenDaylight</a:t>
            </a:r>
            <a:r>
              <a:rPr lang="en-US" sz="1200" kern="0" baseline="0" dirty="0" smtClean="0">
                <a:solidFill>
                  <a:schemeClr val="tx1">
                    <a:lumMod val="50000"/>
                    <a:lumOff val="50000"/>
                  </a:schemeClr>
                </a:solidFill>
                <a:effectLst/>
                <a:latin typeface="Verdana" charset="0"/>
              </a:rPr>
              <a:t> Summit, Seattle, Sept. 26-29, 2016</a:t>
            </a:r>
            <a:endParaRPr lang="en-US" sz="1400" dirty="0">
              <a:solidFill>
                <a:schemeClr val="tx1">
                  <a:lumMod val="50000"/>
                  <a:lumOff val="50000"/>
                </a:schemeClr>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microsoft.com/office/2007/relationships/hdphoto" Target="../media/hdphoto2.wdp"/><Relationship Id="rId6" Type="http://schemas.openxmlformats.org/officeDocument/2006/relationships/image" Target="../media/image13.png"/><Relationship Id="rId7" Type="http://schemas.microsoft.com/office/2007/relationships/hdphoto" Target="../media/hdphoto3.wdp"/><Relationship Id="rId8"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9.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microsoft.com/office/2007/relationships/hdphoto" Target="../media/hdphoto1.wdp"/><Relationship Id="rId6" Type="http://schemas.openxmlformats.org/officeDocument/2006/relationships/image" Target="../media/image13.png"/><Relationship Id="rId7" Type="http://schemas.microsoft.com/office/2007/relationships/hdphoto" Target="../media/hdphoto5.wdp"/><Relationship Id="rId8"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76200" y="833439"/>
            <a:ext cx="12306300" cy="5789083"/>
          </a:xfrm>
          <a:prstGeom prst="rect">
            <a:avLst/>
          </a:prstGeom>
          <a:ln>
            <a:noFill/>
          </a:ln>
          <a:effectLst>
            <a:softEdge rad="112500"/>
          </a:effectLst>
        </p:spPr>
      </p:pic>
      <p:sp>
        <p:nvSpPr>
          <p:cNvPr id="13" name="Rectangle 2"/>
          <p:cNvSpPr>
            <a:spLocks noGrp="1" noChangeArrowheads="1"/>
          </p:cNvSpPr>
          <p:nvPr>
            <p:ph type="ctrTitle"/>
          </p:nvPr>
        </p:nvSpPr>
        <p:spPr>
          <a:xfrm>
            <a:off x="1924050" y="1304734"/>
            <a:ext cx="8489950" cy="1631950"/>
          </a:xfrm>
        </p:spPr>
        <p:txBody>
          <a:bodyPr/>
          <a:lstStyle/>
          <a:p>
            <a:pPr algn="ctr" eaLnBrk="1" hangingPunct="1">
              <a:defRPr/>
            </a:pPr>
            <a:r>
              <a:rPr lang="en-US" altLang="zh-CN" sz="4000" dirty="0">
                <a:solidFill>
                  <a:srgbClr val="800000"/>
                </a:solidFill>
                <a:latin typeface="Georgia" charset="0"/>
                <a:ea typeface="ＭＳ Ｐゴシック" charset="0"/>
                <a:cs typeface="ＭＳ Ｐゴシック" charset="0"/>
              </a:rPr>
              <a:t>Tutorial: SDN Programming </a:t>
            </a:r>
            <a:br>
              <a:rPr lang="en-US" altLang="zh-CN" sz="4000" dirty="0">
                <a:solidFill>
                  <a:srgbClr val="800000"/>
                </a:solidFill>
                <a:latin typeface="Georgia" charset="0"/>
                <a:ea typeface="ＭＳ Ｐゴシック" charset="0"/>
                <a:cs typeface="ＭＳ Ｐゴシック" charset="0"/>
              </a:rPr>
            </a:br>
            <a:r>
              <a:rPr lang="en-US" altLang="zh-CN" sz="4000" dirty="0">
                <a:solidFill>
                  <a:srgbClr val="800000"/>
                </a:solidFill>
                <a:latin typeface="Georgia" charset="0"/>
                <a:ea typeface="ＭＳ Ｐゴシック" charset="0"/>
                <a:cs typeface="ＭＳ Ｐゴシック" charset="0"/>
              </a:rPr>
              <a:t>Using High-Level Abstractions</a:t>
            </a:r>
            <a:endParaRPr lang="en-US" sz="4000" dirty="0">
              <a:solidFill>
                <a:srgbClr val="800000"/>
              </a:solidFill>
              <a:latin typeface="Georgia" charset="0"/>
              <a:ea typeface="ＭＳ Ｐゴシック" charset="0"/>
              <a:cs typeface="ＭＳ Ｐゴシック" charset="0"/>
            </a:endParaRPr>
          </a:p>
        </p:txBody>
      </p:sp>
      <p:sp>
        <p:nvSpPr>
          <p:cNvPr id="6" name="Rectangle 3"/>
          <p:cNvSpPr>
            <a:spLocks noGrp="1" noChangeArrowheads="1"/>
          </p:cNvSpPr>
          <p:nvPr>
            <p:ph type="subTitle" idx="1"/>
          </p:nvPr>
        </p:nvSpPr>
        <p:spPr>
          <a:xfrm>
            <a:off x="1762389" y="3975100"/>
            <a:ext cx="8813272" cy="2239580"/>
          </a:xfrm>
          <a:effectLst>
            <a:outerShdw blurRad="25400" dist="12700" dir="2700000" algn="ctr" rotWithShape="0">
              <a:srgbClr val="000000">
                <a:alpha val="25000"/>
              </a:srgbClr>
            </a:outerShdw>
          </a:effectLst>
        </p:spPr>
        <p:txBody>
          <a:bodyPr/>
          <a:lstStyle/>
          <a:p>
            <a:r>
              <a:rPr lang="en-US" altLang="zh-CN" sz="2400" dirty="0" err="1" smtClean="0"/>
              <a:t>Mingming</a:t>
            </a:r>
            <a:r>
              <a:rPr lang="en-US" altLang="zh-CN" sz="2400" dirty="0" smtClean="0"/>
              <a:t> Chen, Kai Gao, Shawn Lin, Charlie Proctor, </a:t>
            </a:r>
            <a:r>
              <a:rPr lang="en-US" altLang="zh-CN" sz="2400" dirty="0">
                <a:solidFill>
                  <a:srgbClr val="C00000"/>
                </a:solidFill>
              </a:rPr>
              <a:t>May </a:t>
            </a:r>
            <a:r>
              <a:rPr lang="en-US" altLang="zh-CN" sz="2400" dirty="0" smtClean="0">
                <a:solidFill>
                  <a:srgbClr val="C00000"/>
                </a:solidFill>
              </a:rPr>
              <a:t>Wang</a:t>
            </a:r>
            <a:r>
              <a:rPr lang="en-US" altLang="zh-CN" sz="2400" dirty="0" smtClean="0">
                <a:solidFill>
                  <a:prstClr val="black"/>
                </a:solidFill>
              </a:rPr>
              <a:t>,  </a:t>
            </a:r>
            <a:r>
              <a:rPr lang="en-US" altLang="zh-CN" sz="2400" dirty="0" smtClean="0"/>
              <a:t>Tony Wang, </a:t>
            </a:r>
            <a:r>
              <a:rPr lang="en-US" altLang="zh-CN" sz="2400" dirty="0" err="1" smtClean="0"/>
              <a:t>Qiao</a:t>
            </a:r>
            <a:r>
              <a:rPr lang="en-US" altLang="zh-CN" sz="2400" dirty="0" smtClean="0"/>
              <a:t> Xiang, Jensen Zhang, </a:t>
            </a:r>
            <a:r>
              <a:rPr lang="en-US" altLang="zh-CN" sz="2400" dirty="0" smtClean="0">
                <a:solidFill>
                  <a:srgbClr val="C00000"/>
                </a:solidFill>
              </a:rPr>
              <a:t>Y. Richard Yang</a:t>
            </a:r>
          </a:p>
          <a:p>
            <a:endParaRPr lang="en-US" altLang="zh-CN" sz="2800" dirty="0"/>
          </a:p>
          <a:p>
            <a:r>
              <a:rPr lang="en-US" altLang="zh-CN" sz="2800" dirty="0"/>
              <a:t>Systems Networking Lab (</a:t>
            </a:r>
            <a:r>
              <a:rPr lang="en-US" altLang="zh-CN" sz="2800" dirty="0" err="1"/>
              <a:t>SNLab</a:t>
            </a:r>
            <a:r>
              <a:rPr lang="en-US" altLang="zh-CN" sz="2800" dirty="0"/>
              <a:t>)</a:t>
            </a:r>
          </a:p>
        </p:txBody>
      </p:sp>
      <p:sp>
        <p:nvSpPr>
          <p:cNvPr id="2" name="Slide Number Placeholder 1"/>
          <p:cNvSpPr>
            <a:spLocks noGrp="1"/>
          </p:cNvSpPr>
          <p:nvPr>
            <p:ph type="sldNum" sz="quarter" idx="10"/>
          </p:nvPr>
        </p:nvSpPr>
        <p:spPr/>
        <p:txBody>
          <a:bodyPr/>
          <a:lstStyle/>
          <a:p>
            <a:pPr>
              <a:defRPr/>
            </a:pPr>
            <a:fld id="{C7131E5B-00C3-0745-B9A8-94A27EBE9C2C}" type="slidenum">
              <a:rPr lang="en-US" smtClean="0"/>
              <a:pPr>
                <a:defRPr/>
              </a:pPr>
              <a:t>1</a:t>
            </a:fld>
            <a:endParaRPr lang="en-US">
              <a:solidFill>
                <a:schemeClr val="bg2"/>
              </a:solidFill>
            </a:endParaRPr>
          </a:p>
        </p:txBody>
      </p:sp>
    </p:spTree>
    <p:extLst>
      <p:ext uri="{BB962C8B-B14F-4D97-AF65-F5344CB8AC3E}">
        <p14:creationId xmlns:p14="http://schemas.microsoft.com/office/powerpoint/2010/main" val="642566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Roadmap</a:t>
            </a:r>
            <a:endParaRPr lang="en-US" sz="3200" dirty="0"/>
          </a:p>
        </p:txBody>
      </p:sp>
      <p:sp>
        <p:nvSpPr>
          <p:cNvPr id="30" name="Content Placeholder 1"/>
          <p:cNvSpPr>
            <a:spLocks noGrp="1"/>
          </p:cNvSpPr>
          <p:nvPr>
            <p:ph idx="1"/>
          </p:nvPr>
        </p:nvSpPr>
        <p:spPr/>
        <p:txBody>
          <a:bodyPr/>
          <a:lstStyle/>
          <a:p>
            <a:r>
              <a:rPr lang="en-US" b="1" dirty="0" smtClean="0"/>
              <a:t>The </a:t>
            </a:r>
            <a:r>
              <a:rPr lang="en-US" b="1" dirty="0"/>
              <a:t>Maple </a:t>
            </a:r>
            <a:r>
              <a:rPr lang="en-US" b="1" dirty="0" smtClean="0"/>
              <a:t>system,</a:t>
            </a:r>
            <a:r>
              <a:rPr lang="en-US" dirty="0" smtClean="0"/>
              <a:t> to</a:t>
            </a:r>
            <a:r>
              <a:rPr lang="en-US" dirty="0" smtClean="0"/>
              <a:t> provide a </a:t>
            </a:r>
            <a:r>
              <a:rPr lang="en-US" dirty="0"/>
              <a:t>high-level algorithmic policy programming model, to </a:t>
            </a:r>
            <a:r>
              <a:rPr lang="en-US" dirty="0" smtClean="0"/>
              <a:t>enable </a:t>
            </a:r>
            <a:r>
              <a:rPr lang="en-US" dirty="0" err="1" smtClean="0"/>
              <a:t>datapath</a:t>
            </a:r>
            <a:r>
              <a:rPr lang="en-US" dirty="0" smtClean="0"/>
              <a:t>-oblivious </a:t>
            </a:r>
            <a:r>
              <a:rPr lang="en-US" dirty="0"/>
              <a:t>programming, to address the low-level </a:t>
            </a:r>
            <a:r>
              <a:rPr lang="en-US" dirty="0" err="1"/>
              <a:t>datapath</a:t>
            </a:r>
            <a:r>
              <a:rPr lang="en-US" dirty="0"/>
              <a:t> </a:t>
            </a:r>
            <a:r>
              <a:rPr lang="en-US" dirty="0" smtClean="0"/>
              <a:t>issue</a:t>
            </a:r>
            <a:endParaRPr lang="en-US" dirty="0"/>
          </a:p>
          <a:p>
            <a:r>
              <a:rPr lang="en-US" b="1" dirty="0"/>
              <a:t>The FAST </a:t>
            </a:r>
            <a:r>
              <a:rPr lang="en-US" b="1" dirty="0" smtClean="0"/>
              <a:t>system,</a:t>
            </a:r>
            <a:r>
              <a:rPr lang="en-US" dirty="0" smtClean="0"/>
              <a:t> to provide</a:t>
            </a:r>
            <a:r>
              <a:rPr lang="en-US" dirty="0" smtClean="0"/>
              <a:t> </a:t>
            </a:r>
            <a:r>
              <a:rPr lang="en-US" dirty="0"/>
              <a:t>a function store abstraction, to address the issue of complex system consisting of a large number of </a:t>
            </a:r>
            <a:r>
              <a:rPr lang="en-US" dirty="0" smtClean="0"/>
              <a:t>service functions </a:t>
            </a:r>
            <a:r>
              <a:rPr lang="en-US" dirty="0"/>
              <a:t>driven by dynamic </a:t>
            </a:r>
            <a:r>
              <a:rPr lang="en-US" dirty="0" smtClean="0"/>
              <a:t>data</a:t>
            </a:r>
            <a:endParaRPr lang="en-US" dirty="0"/>
          </a:p>
          <a:p>
            <a:r>
              <a:rPr lang="en-US" b="1" dirty="0"/>
              <a:t>A Web-based (c9 based) based SDN IDE [</a:t>
            </a:r>
            <a:r>
              <a:rPr lang="en-US" b="1" dirty="0" err="1"/>
              <a:t>devopen</a:t>
            </a:r>
            <a:r>
              <a:rPr lang="en-US" b="1" dirty="0"/>
              <a:t>]</a:t>
            </a:r>
            <a:r>
              <a:rPr lang="en-US" dirty="0"/>
              <a:t>, to provide a </a:t>
            </a:r>
            <a:r>
              <a:rPr lang="en-US" dirty="0" err="1"/>
              <a:t>DevOp</a:t>
            </a:r>
            <a:r>
              <a:rPr lang="en-US" dirty="0"/>
              <a:t> UI to simplify the programming environment for the preceding two new programming abstractions.</a:t>
            </a:r>
          </a:p>
          <a:p>
            <a:endParaRPr lang="en-US" dirty="0" smtClean="0"/>
          </a:p>
        </p:txBody>
      </p:sp>
      <p:sp>
        <p:nvSpPr>
          <p:cNvPr id="7" name="Slide Number Placeholder 6"/>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10</a:t>
            </a:fld>
            <a:endParaRPr lang="en-US" dirty="0">
              <a:solidFill>
                <a:schemeClr val="bg2"/>
              </a:solidFill>
            </a:endParaRPr>
          </a:p>
        </p:txBody>
      </p:sp>
    </p:spTree>
    <p:extLst>
      <p:ext uri="{BB962C8B-B14F-4D97-AF65-F5344CB8AC3E}">
        <p14:creationId xmlns:p14="http://schemas.microsoft.com/office/powerpoint/2010/main" val="21210133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2130426"/>
            <a:ext cx="10363200" cy="2238374"/>
          </a:xfrm>
          <a:ln/>
        </p:spPr>
        <p:txBody>
          <a:bodyPr/>
          <a:lstStyle/>
          <a:p>
            <a:r>
              <a:rPr lang="en-US" sz="4800" dirty="0" smtClean="0">
                <a:solidFill>
                  <a:srgbClr val="C00000"/>
                </a:solidFill>
              </a:rPr>
              <a:t>Conceptual Intro</a:t>
            </a:r>
            <a:r>
              <a:rPr lang="en-US" sz="4800" smtClean="0">
                <a:solidFill>
                  <a:srgbClr val="C00000"/>
                </a:solidFill>
              </a:rPr>
              <a:t>: </a:t>
            </a:r>
            <a:br>
              <a:rPr lang="en-US" sz="4800" smtClean="0">
                <a:solidFill>
                  <a:srgbClr val="C00000"/>
                </a:solidFill>
              </a:rPr>
            </a:br>
            <a:r>
              <a:rPr lang="en-US" sz="4800" smtClean="0">
                <a:solidFill>
                  <a:srgbClr val="C00000"/>
                </a:solidFill>
              </a:rPr>
              <a:t>The Programming-Level Gap </a:t>
            </a:r>
            <a:r>
              <a:rPr lang="en-US" sz="4800" dirty="0" smtClean="0">
                <a:solidFill>
                  <a:srgbClr val="C00000"/>
                </a:solidFill>
              </a:rPr>
              <a:t>Problem, The Maple Approach</a:t>
            </a:r>
            <a:endParaRPr lang="en-US" sz="48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11</a:t>
            </a:fld>
            <a:endParaRPr lang="en-US" dirty="0">
              <a:solidFill>
                <a:schemeClr val="bg2"/>
              </a:solidFill>
            </a:endParaRPr>
          </a:p>
        </p:txBody>
      </p:sp>
    </p:spTree>
    <p:extLst>
      <p:ext uri="{BB962C8B-B14F-4D97-AF65-F5344CB8AC3E}">
        <p14:creationId xmlns:p14="http://schemas.microsoft.com/office/powerpoint/2010/main" val="10905271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508000" y="89996"/>
            <a:ext cx="11353799" cy="685800"/>
          </a:xfrm>
          <a:ln/>
        </p:spPr>
        <p:txBody>
          <a:bodyPr/>
          <a:lstStyle/>
          <a:p>
            <a:r>
              <a:rPr lang="en-US" sz="3200" dirty="0" smtClean="0"/>
              <a:t>The Programming-Level Gap Problem</a:t>
            </a:r>
            <a:endParaRPr lang="en-US" sz="3200" dirty="0"/>
          </a:p>
        </p:txBody>
      </p:sp>
      <p:sp>
        <p:nvSpPr>
          <p:cNvPr id="10" name="Slide Number Placeholder 6"/>
          <p:cNvSpPr>
            <a:spLocks noGrp="1"/>
          </p:cNvSpPr>
          <p:nvPr>
            <p:ph type="sldNum" sz="quarter" idx="10"/>
          </p:nvPr>
        </p:nvSpPr>
        <p:spPr>
          <a:xfrm>
            <a:off x="10299704" y="6556139"/>
            <a:ext cx="1905000" cy="304800"/>
          </a:xfrm>
        </p:spPr>
        <p:txBody>
          <a:bodyPr/>
          <a:lstStyle/>
          <a:p>
            <a:pPr>
              <a:defRPr/>
            </a:pPr>
            <a:fld id="{164B0F64-89EF-7A42-892D-484BAB952423}" type="slidenum">
              <a:rPr lang="en-US" smtClean="0"/>
              <a:pPr>
                <a:defRPr/>
              </a:pPr>
              <a:t>12</a:t>
            </a:fld>
            <a:endParaRPr lang="en-US" dirty="0">
              <a:solidFill>
                <a:schemeClr val="bg2"/>
              </a:solidFill>
            </a:endParaRPr>
          </a:p>
        </p:txBody>
      </p:sp>
      <p:grpSp>
        <p:nvGrpSpPr>
          <p:cNvPr id="11" name="Group 10"/>
          <p:cNvGrpSpPr/>
          <p:nvPr/>
        </p:nvGrpSpPr>
        <p:grpSpPr>
          <a:xfrm>
            <a:off x="2962230" y="906226"/>
            <a:ext cx="2623866" cy="1715857"/>
            <a:chOff x="214694" y="926647"/>
            <a:chExt cx="2623866" cy="1715857"/>
          </a:xfrm>
        </p:grpSpPr>
        <p:pic>
          <p:nvPicPr>
            <p:cNvPr id="9" name="Picture 8"/>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214694" y="926647"/>
              <a:ext cx="2623866" cy="1715857"/>
            </a:xfrm>
            <a:prstGeom prst="rect">
              <a:avLst/>
            </a:prstGeom>
          </p:spPr>
        </p:pic>
        <p:sp>
          <p:nvSpPr>
            <p:cNvPr id="8" name="Freeform 7"/>
            <p:cNvSpPr/>
            <p:nvPr/>
          </p:nvSpPr>
          <p:spPr>
            <a:xfrm>
              <a:off x="626865" y="1154669"/>
              <a:ext cx="1621035" cy="1258332"/>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w="lg" len="lg"/>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 name="Straight Arrow Connector 6"/>
            <p:cNvCxnSpPr/>
            <p:nvPr/>
          </p:nvCxnSpPr>
          <p:spPr bwMode="auto">
            <a:xfrm>
              <a:off x="232912" y="996136"/>
              <a:ext cx="393953" cy="15853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grpSp>
      <p:pic>
        <p:nvPicPr>
          <p:cNvPr id="16" name="Picture 15"/>
          <p:cNvPicPr>
            <a:picLocks noChangeAspect="1"/>
          </p:cNvPicPr>
          <p:nvPr/>
        </p:nvPicPr>
        <p:blipFill rotWithShape="1">
          <a:blip r:embed="rId5"/>
          <a:srcRect t="9925" r="49555"/>
          <a:stretch/>
        </p:blipFill>
        <p:spPr>
          <a:xfrm>
            <a:off x="899930" y="2793355"/>
            <a:ext cx="3087440" cy="3509948"/>
          </a:xfrm>
          <a:prstGeom prst="rect">
            <a:avLst/>
          </a:prstGeom>
        </p:spPr>
      </p:pic>
      <p:pic>
        <p:nvPicPr>
          <p:cNvPr id="17" name="Picture 16"/>
          <p:cNvPicPr>
            <a:picLocks noChangeAspect="1"/>
          </p:cNvPicPr>
          <p:nvPr/>
        </p:nvPicPr>
        <p:blipFill>
          <a:blip r:embed="rId6"/>
          <a:stretch>
            <a:fillRect/>
          </a:stretch>
        </p:blipFill>
        <p:spPr>
          <a:xfrm>
            <a:off x="6112899" y="2057400"/>
            <a:ext cx="5877380" cy="2654300"/>
          </a:xfrm>
          <a:prstGeom prst="rect">
            <a:avLst/>
          </a:prstGeom>
        </p:spPr>
      </p:pic>
      <p:pic>
        <p:nvPicPr>
          <p:cNvPr id="18" name="Picture 17"/>
          <p:cNvPicPr>
            <a:picLocks noChangeAspect="1"/>
          </p:cNvPicPr>
          <p:nvPr/>
        </p:nvPicPr>
        <p:blipFill rotWithShape="1">
          <a:blip r:embed="rId7"/>
          <a:srcRect l="20078" t="54542" r="11609" b="13020"/>
          <a:stretch/>
        </p:blipFill>
        <p:spPr>
          <a:xfrm>
            <a:off x="6436346" y="4862852"/>
            <a:ext cx="4523754" cy="1377672"/>
          </a:xfrm>
          <a:prstGeom prst="rect">
            <a:avLst/>
          </a:prstGeom>
        </p:spPr>
      </p:pic>
      <p:sp>
        <p:nvSpPr>
          <p:cNvPr id="19" name="Rounded Rectangular Callout 18"/>
          <p:cNvSpPr/>
          <p:nvPr/>
        </p:nvSpPr>
        <p:spPr bwMode="auto">
          <a:xfrm>
            <a:off x="4595745" y="4470208"/>
            <a:ext cx="1596212" cy="1740092"/>
          </a:xfrm>
          <a:prstGeom prst="wedgeRoundRectCallout">
            <a:avLst>
              <a:gd name="adj1" fmla="val -139412"/>
              <a:gd name="adj2" fmla="val 37206"/>
              <a:gd name="adj3" fmla="val 16667"/>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a:latin typeface="Menlo Regular" charset="0"/>
                <a:cs typeface="Menlo Regular" charset="0"/>
                <a:sym typeface="Menlo Regular" charset="0"/>
              </a:rPr>
              <a:t>Low-level TCAM based computing model with limited resources</a:t>
            </a:r>
          </a:p>
        </p:txBody>
      </p:sp>
      <p:sp>
        <p:nvSpPr>
          <p:cNvPr id="20" name="Rounded Rectangular Callout 19"/>
          <p:cNvSpPr/>
          <p:nvPr/>
        </p:nvSpPr>
        <p:spPr bwMode="auto">
          <a:xfrm>
            <a:off x="639191" y="906226"/>
            <a:ext cx="1596212" cy="1756698"/>
          </a:xfrm>
          <a:prstGeom prst="wedgeRoundRectCallout">
            <a:avLst>
              <a:gd name="adj1" fmla="val 96095"/>
              <a:gd name="adj2" fmla="val 51872"/>
              <a:gd name="adj3" fmla="val 16667"/>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baseline="0" dirty="0" smtClean="0"/>
              <a:t>- Consider</a:t>
            </a:r>
            <a:r>
              <a:rPr lang="en-US" sz="1600" baseline="0" dirty="0"/>
              <a:t/>
            </a:r>
            <a:br>
              <a:rPr lang="en-US" sz="1600" baseline="0" dirty="0"/>
            </a:br>
            <a:r>
              <a:rPr lang="en-US" sz="1600" baseline="0" dirty="0"/>
              <a:t>each </a:t>
            </a:r>
            <a:r>
              <a:rPr lang="en-US" sz="1600" baseline="0" dirty="0" err="1"/>
              <a:t>pkt</a:t>
            </a:r>
            <a:r>
              <a:rPr lang="en-US" sz="1600" baseline="0" dirty="0"/>
              <a:t/>
            </a:r>
            <a:br>
              <a:rPr lang="en-US" sz="1600" baseline="0" dirty="0"/>
            </a:br>
            <a:r>
              <a:rPr lang="en-US" sz="1600" baseline="0" dirty="0"/>
              <a:t>as a </a:t>
            </a:r>
            <a:r>
              <a:rPr lang="en-US" sz="1600" baseline="0" dirty="0" smtClean="0"/>
              <a:t>request</a:t>
            </a:r>
          </a:p>
          <a:p>
            <a:r>
              <a:rPr lang="en-US" sz="1600" baseline="0" dirty="0" smtClean="0"/>
              <a:t>- Program </a:t>
            </a:r>
            <a:r>
              <a:rPr lang="en-US" sz="1600" baseline="0" dirty="0"/>
              <a:t>invoked on each packet</a:t>
            </a:r>
          </a:p>
        </p:txBody>
      </p:sp>
      <p:pic>
        <p:nvPicPr>
          <p:cNvPr id="22" name="Picture 21"/>
          <p:cNvPicPr>
            <a:picLocks noChangeAspect="1"/>
          </p:cNvPicPr>
          <p:nvPr/>
        </p:nvPicPr>
        <p:blipFill>
          <a:blip r:embed="rId8"/>
          <a:stretch>
            <a:fillRect/>
          </a:stretch>
        </p:blipFill>
        <p:spPr>
          <a:xfrm>
            <a:off x="2962230" y="2585514"/>
            <a:ext cx="626063" cy="493172"/>
          </a:xfrm>
          <a:prstGeom prst="rect">
            <a:avLst/>
          </a:prstGeom>
        </p:spPr>
      </p:pic>
      <p:sp>
        <p:nvSpPr>
          <p:cNvPr id="25" name="Freeform 24"/>
          <p:cNvSpPr/>
          <p:nvPr/>
        </p:nvSpPr>
        <p:spPr bwMode="auto">
          <a:xfrm>
            <a:off x="355600" y="1108702"/>
            <a:ext cx="6273800" cy="3285930"/>
          </a:xfrm>
          <a:custGeom>
            <a:avLst/>
            <a:gdLst>
              <a:gd name="connsiteX0" fmla="*/ 0 w 6604000"/>
              <a:gd name="connsiteY0" fmla="*/ 3860800 h 3860800"/>
              <a:gd name="connsiteX1" fmla="*/ 2768600 w 6604000"/>
              <a:gd name="connsiteY1" fmla="*/ 3467100 h 3860800"/>
              <a:gd name="connsiteX2" fmla="*/ 5143500 w 6604000"/>
              <a:gd name="connsiteY2" fmla="*/ 2171700 h 3860800"/>
              <a:gd name="connsiteX3" fmla="*/ 6604000 w 6604000"/>
              <a:gd name="connsiteY3" fmla="*/ 0 h 3860800"/>
            </a:gdLst>
            <a:ahLst/>
            <a:cxnLst>
              <a:cxn ang="0">
                <a:pos x="connsiteX0" y="connsiteY0"/>
              </a:cxn>
              <a:cxn ang="0">
                <a:pos x="connsiteX1" y="connsiteY1"/>
              </a:cxn>
              <a:cxn ang="0">
                <a:pos x="connsiteX2" y="connsiteY2"/>
              </a:cxn>
              <a:cxn ang="0">
                <a:pos x="connsiteX3" y="connsiteY3"/>
              </a:cxn>
            </a:cxnLst>
            <a:rect l="l" t="t" r="r" b="b"/>
            <a:pathLst>
              <a:path w="6604000" h="3860800">
                <a:moveTo>
                  <a:pt x="0" y="3860800"/>
                </a:moveTo>
                <a:cubicBezTo>
                  <a:pt x="955675" y="3804708"/>
                  <a:pt x="1911350" y="3748617"/>
                  <a:pt x="2768600" y="3467100"/>
                </a:cubicBezTo>
                <a:cubicBezTo>
                  <a:pt x="3625850" y="3185583"/>
                  <a:pt x="4504267" y="2749550"/>
                  <a:pt x="5143500" y="2171700"/>
                </a:cubicBezTo>
                <a:cubicBezTo>
                  <a:pt x="5782733" y="1593850"/>
                  <a:pt x="6604000" y="0"/>
                  <a:pt x="6604000" y="0"/>
                </a:cubicBezTo>
              </a:path>
            </a:pathLst>
          </a:custGeom>
          <a:noFill/>
          <a:ln w="603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4331893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An </a:t>
            </a:r>
            <a:r>
              <a:rPr lang="en-US" sz="3600" dirty="0" smtClean="0"/>
              <a:t>Example FAST Maple Program</a:t>
            </a:r>
            <a:endParaRPr lang="en-US" sz="3600" dirty="0"/>
          </a:p>
        </p:txBody>
      </p:sp>
      <p:sp>
        <p:nvSpPr>
          <p:cNvPr id="5" name="Rectangle 2"/>
          <p:cNvSpPr>
            <a:spLocks/>
          </p:cNvSpPr>
          <p:nvPr/>
        </p:nvSpPr>
        <p:spPr bwMode="auto">
          <a:xfrm>
            <a:off x="1773513" y="1622778"/>
            <a:ext cx="5126820" cy="27939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endParaRPr lang="nl-NL" sz="2000" baseline="0" dirty="0">
              <a:latin typeface="Menlo Regular"/>
              <a:cs typeface="Menlo Regular"/>
            </a:endParaRPr>
          </a:p>
          <a:p>
            <a:endParaRPr lang="nl-NL" sz="2000" baseline="0" dirty="0">
              <a:latin typeface="Menlo Regular"/>
              <a:cs typeface="Menlo Regular"/>
            </a:endParaRPr>
          </a:p>
          <a:p>
            <a:r>
              <a:rPr lang="nl-NL" sz="2000" baseline="0" dirty="0" err="1">
                <a:latin typeface="Menlo Regular"/>
                <a:cs typeface="Menlo Regular"/>
              </a:rPr>
              <a:t>badPort</a:t>
            </a:r>
            <a:r>
              <a:rPr lang="nl-NL" sz="2000" baseline="0" dirty="0">
                <a:latin typeface="Menlo Regular"/>
                <a:cs typeface="Menlo Regular"/>
              </a:rPr>
              <a:t> = 22        </a:t>
            </a:r>
            <a:r>
              <a:rPr lang="nl-NL" sz="2000" baseline="0" dirty="0">
                <a:solidFill>
                  <a:srgbClr val="FF0000"/>
                </a:solidFill>
                <a:latin typeface="Menlo Regular"/>
                <a:cs typeface="Menlo Regular"/>
              </a:rPr>
              <a:t>// policy</a:t>
            </a:r>
            <a:br>
              <a:rPr lang="nl-NL" sz="2000" baseline="0" dirty="0">
                <a:solidFill>
                  <a:srgbClr val="FF0000"/>
                </a:solidFill>
                <a:latin typeface="Menlo Regular"/>
                <a:cs typeface="Menlo Regular"/>
              </a:rPr>
            </a:br>
            <a:r>
              <a:rPr lang="nl-NL" sz="2000" baseline="0" dirty="0" err="1">
                <a:latin typeface="Menlo Regular"/>
                <a:cs typeface="Menlo Regular"/>
              </a:rPr>
              <a:t>hostTbl</a:t>
            </a:r>
            <a:r>
              <a:rPr lang="nl-NL" sz="2000" baseline="0" dirty="0">
                <a:latin typeface="Menlo Regular"/>
                <a:cs typeface="Menlo Regular"/>
              </a:rPr>
              <a:t> = {A:1,B:2,</a:t>
            </a:r>
            <a:br>
              <a:rPr lang="nl-NL" sz="2000" baseline="0" dirty="0">
                <a:latin typeface="Menlo Regular"/>
                <a:cs typeface="Menlo Regular"/>
              </a:rPr>
            </a:br>
            <a:r>
              <a:rPr lang="nl-NL" sz="2000" baseline="0" dirty="0">
                <a:latin typeface="Menlo Regular"/>
                <a:cs typeface="Menlo Regular"/>
              </a:rPr>
              <a:t>           C:3,D:4} </a:t>
            </a:r>
            <a:r>
              <a:rPr lang="nl-NL" sz="2000" baseline="0" dirty="0">
                <a:solidFill>
                  <a:srgbClr val="FF0000"/>
                </a:solidFill>
                <a:latin typeface="Menlo Regular"/>
                <a:cs typeface="Menlo Regular"/>
              </a:rPr>
              <a:t>// net view</a:t>
            </a:r>
            <a:endParaRPr lang="nl-NL" sz="2000" baseline="0" dirty="0">
              <a:latin typeface="Menlo Regular"/>
              <a:cs typeface="Menlo Regular"/>
            </a:endParaRP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err="1">
                <a:latin typeface="Menlo Regular"/>
                <a:cs typeface="Menlo Regular"/>
                <a:sym typeface="Menlo Regular" charset="0"/>
              </a:rPr>
              <a:t>badPort</a:t>
            </a:r>
            <a:r>
              <a:rPr lang="nl-NL" sz="2000" baseline="0" dirty="0">
                <a:latin typeface="Menlo Regular"/>
                <a:cs typeface="Menlo Regular"/>
              </a:rPr>
              <a:t>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r>
              <a:rPr lang="en-US" sz="2000" baseline="0" dirty="0">
                <a:latin typeface="Menlo Regular"/>
                <a:cs typeface="Menlo Regular"/>
                <a:sym typeface="Menlo Regular" charset="0"/>
              </a:rPr>
              <a:t>:</a:t>
            </a:r>
            <a:r>
              <a:rPr lang="en-US" sz="2000" baseline="0" dirty="0">
                <a:solidFill>
                  <a:srgbClr val="B21889"/>
                </a:solidFill>
                <a:latin typeface="Menlo Regular"/>
                <a:cs typeface="Menlo Regular"/>
                <a:sym typeface="Menlo Regular" charset="0"/>
              </a:rPr>
              <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10272889" y="6553200"/>
            <a:ext cx="1905000" cy="304800"/>
          </a:xfrm>
        </p:spPr>
        <p:txBody>
          <a:bodyPr/>
          <a:lstStyle/>
          <a:p>
            <a:pPr>
              <a:defRPr/>
            </a:pPr>
            <a:fld id="{164B0F64-89EF-7A42-892D-484BAB952423}" type="slidenum">
              <a:rPr lang="en-US" smtClean="0"/>
              <a:pPr>
                <a:defRPr/>
              </a:pPr>
              <a:t>13</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82000" y="2895600"/>
            <a:ext cx="1445692" cy="609600"/>
          </a:xfrm>
          <a:prstGeom prst="rect">
            <a:avLst/>
          </a:prstGeom>
        </p:spPr>
      </p:pic>
      <p:cxnSp>
        <p:nvCxnSpPr>
          <p:cNvPr id="8" name="Straight Connector 7"/>
          <p:cNvCxnSpPr>
            <a:endCxn id="7" idx="0"/>
          </p:cNvCxnSpPr>
          <p:nvPr/>
        </p:nvCxnSpPr>
        <p:spPr>
          <a:xfrm flipH="1">
            <a:off x="9104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8229600" y="1371600"/>
            <a:ext cx="1905000" cy="1030574"/>
          </a:xfrm>
          <a:prstGeom prst="rect">
            <a:avLst/>
          </a:prstGeom>
        </p:spPr>
      </p:pic>
      <p:sp>
        <p:nvSpPr>
          <p:cNvPr id="10" name="Rectangle 9"/>
          <p:cNvSpPr/>
          <p:nvPr/>
        </p:nvSpPr>
        <p:spPr>
          <a:xfrm>
            <a:off x="8229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9372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12" name="Vertical Scroll 11"/>
          <p:cNvSpPr/>
          <p:nvPr/>
        </p:nvSpPr>
        <p:spPr>
          <a:xfrm>
            <a:off x="8305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6773333" y="3124200"/>
            <a:ext cx="1608668" cy="1320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6759222" y="1622778"/>
            <a:ext cx="1622778" cy="968024"/>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9282289" y="4236156"/>
            <a:ext cx="457200" cy="702219"/>
          </a:xfrm>
          <a:prstGeom prst="rect">
            <a:avLst/>
          </a:prstGeom>
        </p:spPr>
      </p:pic>
      <p:pic>
        <p:nvPicPr>
          <p:cNvPr id="16" name="Picture 15"/>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9968089" y="4103512"/>
            <a:ext cx="457200" cy="702219"/>
          </a:xfrm>
          <a:prstGeom prst="rect">
            <a:avLst/>
          </a:prstGeom>
        </p:spPr>
      </p:pic>
      <p:sp>
        <p:nvSpPr>
          <p:cNvPr id="17" name="Rectangle 16"/>
          <p:cNvSpPr/>
          <p:nvPr/>
        </p:nvSpPr>
        <p:spPr>
          <a:xfrm>
            <a:off x="9358489" y="5046133"/>
            <a:ext cx="339080" cy="400110"/>
          </a:xfrm>
          <a:prstGeom prst="rect">
            <a:avLst/>
          </a:prstGeom>
        </p:spPr>
        <p:txBody>
          <a:bodyPr wrap="none">
            <a:spAutoFit/>
          </a:bodyPr>
          <a:lstStyle/>
          <a:p>
            <a:r>
              <a:rPr lang="nl-NL" sz="2000" baseline="0" dirty="0">
                <a:latin typeface="Menlo Regular"/>
                <a:cs typeface="Menlo Regular"/>
              </a:rPr>
              <a:t>C</a:t>
            </a:r>
            <a:endParaRPr lang="en-US" sz="2000" baseline="0" dirty="0"/>
          </a:p>
        </p:txBody>
      </p:sp>
      <p:sp>
        <p:nvSpPr>
          <p:cNvPr id="18" name="Rectangle 17"/>
          <p:cNvSpPr/>
          <p:nvPr/>
        </p:nvSpPr>
        <p:spPr>
          <a:xfrm>
            <a:off x="10044289" y="4969933"/>
            <a:ext cx="339080" cy="400110"/>
          </a:xfrm>
          <a:prstGeom prst="rect">
            <a:avLst/>
          </a:prstGeom>
        </p:spPr>
        <p:txBody>
          <a:bodyPr wrap="none">
            <a:spAutoFit/>
          </a:bodyPr>
          <a:lstStyle/>
          <a:p>
            <a:r>
              <a:rPr lang="nl-NL" sz="2000" baseline="0" dirty="0">
                <a:latin typeface="Menlo Regular"/>
                <a:cs typeface="Menlo Regular"/>
              </a:rPr>
              <a:t>D</a:t>
            </a:r>
            <a:endParaRPr lang="en-US" sz="2000" baseline="0" dirty="0"/>
          </a:p>
        </p:txBody>
      </p: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896578" y="4191002"/>
            <a:ext cx="457200" cy="702219"/>
          </a:xfrm>
          <a:prstGeom prst="rect">
            <a:avLst/>
          </a:prstGeom>
        </p:spPr>
      </p:pic>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582378" y="4255912"/>
            <a:ext cx="457200" cy="702219"/>
          </a:xfrm>
          <a:prstGeom prst="rect">
            <a:avLst/>
          </a:prstGeom>
        </p:spPr>
      </p:pic>
      <p:sp>
        <p:nvSpPr>
          <p:cNvPr id="21" name="Rectangle 20"/>
          <p:cNvSpPr/>
          <p:nvPr/>
        </p:nvSpPr>
        <p:spPr>
          <a:xfrm>
            <a:off x="7972778" y="4944535"/>
            <a:ext cx="339080" cy="400110"/>
          </a:xfrm>
          <a:prstGeom prst="rect">
            <a:avLst/>
          </a:prstGeom>
        </p:spPr>
        <p:txBody>
          <a:bodyPr wrap="none">
            <a:spAutoFit/>
          </a:bodyPr>
          <a:lstStyle/>
          <a:p>
            <a:r>
              <a:rPr lang="nl-NL" sz="2000" baseline="0" dirty="0">
                <a:latin typeface="Menlo Regular"/>
                <a:cs typeface="Menlo Regular"/>
              </a:rPr>
              <a:t>A</a:t>
            </a:r>
            <a:endParaRPr lang="en-US" sz="2000" baseline="0" dirty="0"/>
          </a:p>
        </p:txBody>
      </p:sp>
      <p:sp>
        <p:nvSpPr>
          <p:cNvPr id="22" name="Rectangle 21"/>
          <p:cNvSpPr/>
          <p:nvPr/>
        </p:nvSpPr>
        <p:spPr>
          <a:xfrm>
            <a:off x="8658578" y="4981223"/>
            <a:ext cx="351378" cy="400110"/>
          </a:xfrm>
          <a:prstGeom prst="rect">
            <a:avLst/>
          </a:prstGeom>
        </p:spPr>
        <p:txBody>
          <a:bodyPr wrap="none">
            <a:spAutoFit/>
          </a:bodyPr>
          <a:lstStyle/>
          <a:p>
            <a:r>
              <a:rPr lang="nl-NL" sz="2000" baseline="0" dirty="0">
                <a:latin typeface="Menlo Regular"/>
                <a:cs typeface="Menlo Regular"/>
              </a:rPr>
              <a:t>B</a:t>
            </a:r>
            <a:endParaRPr lang="en-US" sz="2000" baseline="0" dirty="0"/>
          </a:p>
        </p:txBody>
      </p:sp>
      <p:cxnSp>
        <p:nvCxnSpPr>
          <p:cNvPr id="27" name="Straight Connector 26"/>
          <p:cNvCxnSpPr>
            <a:endCxn id="19" idx="0"/>
          </p:cNvCxnSpPr>
          <p:nvPr/>
        </p:nvCxnSpPr>
        <p:spPr>
          <a:xfrm flipH="1">
            <a:off x="8125178" y="3302001"/>
            <a:ext cx="666044" cy="8890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20" idx="0"/>
          </p:cNvCxnSpPr>
          <p:nvPr/>
        </p:nvCxnSpPr>
        <p:spPr>
          <a:xfrm flipH="1">
            <a:off x="8810978" y="3454401"/>
            <a:ext cx="132644" cy="80151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15" idx="0"/>
          </p:cNvCxnSpPr>
          <p:nvPr/>
        </p:nvCxnSpPr>
        <p:spPr>
          <a:xfrm>
            <a:off x="9228667" y="3429001"/>
            <a:ext cx="282222" cy="8071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6" idx="0"/>
          </p:cNvCxnSpPr>
          <p:nvPr/>
        </p:nvCxnSpPr>
        <p:spPr>
          <a:xfrm>
            <a:off x="9609667" y="3302001"/>
            <a:ext cx="587022" cy="801511"/>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8338130" y="3311056"/>
            <a:ext cx="323639" cy="369332"/>
          </a:xfrm>
          <a:prstGeom prst="rect">
            <a:avLst/>
          </a:prstGeom>
        </p:spPr>
        <p:txBody>
          <a:bodyPr wrap="none">
            <a:spAutoFit/>
          </a:bodyPr>
          <a:lstStyle/>
          <a:p>
            <a:r>
              <a:rPr lang="nl-NL" sz="1800" baseline="0" dirty="0">
                <a:latin typeface="Menlo Regular"/>
                <a:cs typeface="Menlo Regular"/>
              </a:rPr>
              <a:t>1</a:t>
            </a:r>
            <a:endParaRPr lang="en-US" sz="1800" dirty="0"/>
          </a:p>
        </p:txBody>
      </p:sp>
      <p:sp>
        <p:nvSpPr>
          <p:cNvPr id="39" name="Rectangle 38"/>
          <p:cNvSpPr/>
          <p:nvPr/>
        </p:nvSpPr>
        <p:spPr>
          <a:xfrm>
            <a:off x="8645751" y="3421123"/>
            <a:ext cx="323639" cy="369332"/>
          </a:xfrm>
          <a:prstGeom prst="rect">
            <a:avLst/>
          </a:prstGeom>
        </p:spPr>
        <p:txBody>
          <a:bodyPr wrap="none">
            <a:spAutoFit/>
          </a:bodyPr>
          <a:lstStyle/>
          <a:p>
            <a:r>
              <a:rPr lang="nl-NL" sz="1800" baseline="0" dirty="0">
                <a:latin typeface="Menlo Regular"/>
                <a:cs typeface="Menlo Regular"/>
              </a:rPr>
              <a:t>2</a:t>
            </a:r>
            <a:endParaRPr lang="en-US" sz="1800" dirty="0"/>
          </a:p>
        </p:txBody>
      </p:sp>
      <p:sp>
        <p:nvSpPr>
          <p:cNvPr id="40" name="Rectangle 39"/>
          <p:cNvSpPr/>
          <p:nvPr/>
        </p:nvSpPr>
        <p:spPr>
          <a:xfrm>
            <a:off x="9038038" y="3418302"/>
            <a:ext cx="323639" cy="369332"/>
          </a:xfrm>
          <a:prstGeom prst="rect">
            <a:avLst/>
          </a:prstGeom>
        </p:spPr>
        <p:txBody>
          <a:bodyPr wrap="none">
            <a:spAutoFit/>
          </a:bodyPr>
          <a:lstStyle/>
          <a:p>
            <a:r>
              <a:rPr lang="nl-NL" sz="1800" baseline="0" dirty="0">
                <a:latin typeface="Menlo Regular"/>
                <a:cs typeface="Menlo Regular"/>
              </a:rPr>
              <a:t>3</a:t>
            </a:r>
            <a:endParaRPr lang="en-US" sz="1800" dirty="0"/>
          </a:p>
        </p:txBody>
      </p:sp>
      <p:sp>
        <p:nvSpPr>
          <p:cNvPr id="41" name="Rectangle 40"/>
          <p:cNvSpPr/>
          <p:nvPr/>
        </p:nvSpPr>
        <p:spPr>
          <a:xfrm>
            <a:off x="9475484" y="3333635"/>
            <a:ext cx="323639" cy="369332"/>
          </a:xfrm>
          <a:prstGeom prst="rect">
            <a:avLst/>
          </a:prstGeom>
        </p:spPr>
        <p:txBody>
          <a:bodyPr wrap="none">
            <a:spAutoFit/>
          </a:bodyPr>
          <a:lstStyle/>
          <a:p>
            <a:r>
              <a:rPr lang="nl-NL" sz="1800" baseline="0" dirty="0">
                <a:latin typeface="Menlo Regular"/>
                <a:cs typeface="Menlo Regular"/>
              </a:rPr>
              <a:t>4</a:t>
            </a:r>
            <a:endParaRPr lang="en-US" sz="1800" dirty="0"/>
          </a:p>
        </p:txBody>
      </p:sp>
      <p:sp>
        <p:nvSpPr>
          <p:cNvPr id="3" name="Rectangle 2"/>
          <p:cNvSpPr/>
          <p:nvPr/>
        </p:nvSpPr>
        <p:spPr>
          <a:xfrm>
            <a:off x="1869682" y="6048613"/>
            <a:ext cx="4748966" cy="400110"/>
          </a:xfrm>
          <a:prstGeom prst="rect">
            <a:avLst/>
          </a:prstGeom>
        </p:spPr>
        <p:txBody>
          <a:bodyPr wrap="none">
            <a:spAutoFit/>
          </a:bodyPr>
          <a:lstStyle/>
          <a:p>
            <a:r>
              <a:rPr lang="nl-NL" sz="2000" baseline="0" dirty="0" err="1">
                <a:latin typeface="+mn-lt"/>
                <a:cs typeface="Menlo Regular"/>
                <a:sym typeface="Menlo Regular" charset="0"/>
              </a:rPr>
              <a:t>Assume</a:t>
            </a:r>
            <a:r>
              <a:rPr lang="nl-NL" sz="2000" baseline="0" dirty="0">
                <a:latin typeface="+mn-lt"/>
                <a:cs typeface="Menlo Regular"/>
                <a:sym typeface="Menlo Regular" charset="0"/>
              </a:rPr>
              <a:t> </a:t>
            </a:r>
            <a:r>
              <a:rPr lang="nl-NL" sz="2000" baseline="0" dirty="0" err="1">
                <a:latin typeface="+mn-lt"/>
                <a:cs typeface="Menlo Regular"/>
                <a:sym typeface="Menlo Regular" charset="0"/>
              </a:rPr>
              <a:t>only</a:t>
            </a:r>
            <a:r>
              <a:rPr lang="nl-NL" sz="2000" baseline="0" dirty="0">
                <a:latin typeface="+mn-lt"/>
                <a:cs typeface="Menlo Regular"/>
                <a:sym typeface="Menlo Regular" charset="0"/>
              </a:rPr>
              <a:t> </a:t>
            </a:r>
            <a:r>
              <a:rPr lang="nl-NL" sz="2000" baseline="0" dirty="0" err="1">
                <a:latin typeface="+mn-lt"/>
                <a:cs typeface="Menlo Regular"/>
                <a:sym typeface="Menlo Regular" charset="0"/>
              </a:rPr>
              <a:t>packets</a:t>
            </a:r>
            <a:r>
              <a:rPr lang="nl-NL" sz="2000" baseline="0" dirty="0">
                <a:latin typeface="+mn-lt"/>
                <a:cs typeface="Menlo Regular"/>
                <a:sym typeface="Menlo Regular" charset="0"/>
              </a:rPr>
              <a:t> </a:t>
            </a:r>
            <a:r>
              <a:rPr lang="nl-NL" sz="2000" baseline="0" dirty="0" err="1">
                <a:latin typeface="+mn-lt"/>
                <a:cs typeface="Menlo Regular"/>
                <a:sym typeface="Menlo Regular" charset="0"/>
              </a:rPr>
              <a:t>to</a:t>
            </a:r>
            <a:r>
              <a:rPr lang="nl-NL" sz="2000" baseline="0" dirty="0">
                <a:latin typeface="+mn-lt"/>
                <a:cs typeface="Menlo Regular"/>
                <a:sym typeface="Menlo Regular" charset="0"/>
              </a:rPr>
              <a:t> A,B,C,D </a:t>
            </a:r>
            <a:r>
              <a:rPr lang="nl-NL" sz="2000" baseline="0" dirty="0" err="1">
                <a:latin typeface="+mn-lt"/>
                <a:cs typeface="Menlo Regular"/>
                <a:sym typeface="Menlo Regular" charset="0"/>
              </a:rPr>
              <a:t>can</a:t>
            </a:r>
            <a:r>
              <a:rPr lang="nl-NL" sz="2000" baseline="0" dirty="0">
                <a:latin typeface="+mn-lt"/>
                <a:cs typeface="Menlo Regular"/>
                <a:sym typeface="Menlo Regular" charset="0"/>
              </a:rPr>
              <a:t> </a:t>
            </a:r>
            <a:r>
              <a:rPr lang="nl-NL" sz="2000" baseline="0" dirty="0" err="1">
                <a:latin typeface="+mn-lt"/>
                <a:cs typeface="Menlo Regular"/>
                <a:sym typeface="Menlo Regular" charset="0"/>
              </a:rPr>
              <a:t>appear</a:t>
            </a:r>
            <a:r>
              <a:rPr lang="nl-NL" sz="2000" baseline="0" dirty="0">
                <a:latin typeface="+mn-lt"/>
                <a:cs typeface="Menlo Regular"/>
                <a:sym typeface="Menlo Regular" charset="0"/>
              </a:rPr>
              <a:t>.</a:t>
            </a:r>
            <a:endParaRPr lang="en-US" sz="2000" dirty="0">
              <a:latin typeface="+mn-lt"/>
            </a:endParaRPr>
          </a:p>
        </p:txBody>
      </p:sp>
    </p:spTree>
    <p:extLst>
      <p:ext uri="{BB962C8B-B14F-4D97-AF65-F5344CB8AC3E}">
        <p14:creationId xmlns:p14="http://schemas.microsoft.com/office/powerpoint/2010/main" val="10968022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Controller Program with Flow Table Management</a:t>
            </a:r>
          </a:p>
        </p:txBody>
      </p:sp>
      <p:sp>
        <p:nvSpPr>
          <p:cNvPr id="5" name="Rectangle 2"/>
          <p:cNvSpPr>
            <a:spLocks/>
          </p:cNvSpPr>
          <p:nvPr/>
        </p:nvSpPr>
        <p:spPr bwMode="auto">
          <a:xfrm>
            <a:off x="2108815" y="1420481"/>
            <a:ext cx="8137283" cy="4645811"/>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a:latin typeface="Menlo Regular"/>
                <a:cs typeface="Menlo Regular"/>
              </a:rPr>
              <a:t>installRule</a:t>
            </a:r>
            <a:r>
              <a:rPr lang="nl-NL" sz="2000" b="1" baseline="0" dirty="0">
                <a:latin typeface="Menlo Regular"/>
                <a:cs typeface="Menlo Regular"/>
              </a:rPr>
              <a:t>({‘match':{'tcp_dst':22},</a:t>
            </a:r>
            <a:br>
              <a:rPr lang="nl-NL" sz="2000" b="1" baseline="0" dirty="0">
                <a:latin typeface="Menlo Regular"/>
                <a:cs typeface="Menlo Regular"/>
              </a:rPr>
            </a:br>
            <a:r>
              <a:rPr lang="nl-NL" sz="2000" b="1" baseline="0" dirty="0">
                <a:latin typeface="Menlo Regular"/>
                <a:cs typeface="Menlo Regular"/>
              </a:rPr>
              <a:t>                 ‘action’:[]})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installRule</a:t>
            </a:r>
            <a:r>
              <a:rPr lang="nl-NL" sz="2000" b="1" baseline="0" dirty="0">
                <a:latin typeface="Menlo Regular"/>
                <a:cs typeface="Menlo Regular"/>
                <a:sym typeface="Menlo Regular" charset="0"/>
              </a:rPr>
              <a:t>({‘match’: {‘eth_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 </a:t>
            </a:r>
            <a:br>
              <a:rPr lang="nl-NL" sz="2000" b="1" baseline="0" dirty="0">
                <a:latin typeface="Menlo Regular"/>
                <a:cs typeface="Menlo Regular"/>
                <a:sym typeface="Menlo Regular" charset="0"/>
              </a:rPr>
            </a:br>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tcp_dst</a:t>
            </a:r>
            <a:r>
              <a:rPr lang="nl-NL" sz="2000" b="1" baseline="0" dirty="0">
                <a:latin typeface="Menlo Regular"/>
                <a:cs typeface="Menlo Regular"/>
                <a:sym typeface="Menlo Regular" charset="0"/>
              </a:rPr>
              <a:t>’!=22},</a:t>
            </a:r>
          </a:p>
          <a:p>
            <a:r>
              <a:rPr lang="nl-NL" sz="2000" b="1" baseline="0" dirty="0">
                <a:latin typeface="Menlo Regular"/>
                <a:cs typeface="Menlo Regular"/>
                <a:sym typeface="Menlo Regular" charset="0"/>
              </a:rPr>
              <a:t>                ‘action’:[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cxnSp>
        <p:nvCxnSpPr>
          <p:cNvPr id="7" name="Straight Connector 6"/>
          <p:cNvCxnSpPr/>
          <p:nvPr/>
        </p:nvCxnSpPr>
        <p:spPr bwMode="auto">
          <a:xfrm flipV="1">
            <a:off x="6002013" y="5631790"/>
            <a:ext cx="2055207" cy="167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14</a:t>
            </a:fld>
            <a:endParaRPr lang="en-US" dirty="0">
              <a:solidFill>
                <a:schemeClr val="bg2"/>
              </a:solidFill>
            </a:endParaRPr>
          </a:p>
        </p:txBody>
      </p:sp>
      <p:sp>
        <p:nvSpPr>
          <p:cNvPr id="8" name="Rounded Rectangular Callout 7"/>
          <p:cNvSpPr/>
          <p:nvPr/>
        </p:nvSpPr>
        <p:spPr bwMode="auto">
          <a:xfrm>
            <a:off x="7464779" y="3739444"/>
            <a:ext cx="2652889" cy="973667"/>
          </a:xfrm>
          <a:prstGeom prst="wedgeRoundRectCallout">
            <a:avLst>
              <a:gd name="adj1" fmla="val -47463"/>
              <a:gd name="adj2" fmla="val 132273"/>
              <a:gd name="adj3" fmla="val 16667"/>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match does not support logic negation</a:t>
            </a:r>
          </a:p>
        </p:txBody>
      </p:sp>
    </p:spTree>
    <p:extLst>
      <p:ext uri="{BB962C8B-B14F-4D97-AF65-F5344CB8AC3E}">
        <p14:creationId xmlns:p14="http://schemas.microsoft.com/office/powerpoint/2010/main" val="197091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Controller Program with Flow Table Management</a:t>
            </a:r>
          </a:p>
        </p:txBody>
      </p:sp>
      <p:sp>
        <p:nvSpPr>
          <p:cNvPr id="5" name="Rectangle 2"/>
          <p:cNvSpPr>
            <a:spLocks/>
          </p:cNvSpPr>
          <p:nvPr/>
        </p:nvSpPr>
        <p:spPr bwMode="auto">
          <a:xfrm>
            <a:off x="2192360" y="1203235"/>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a:latin typeface="Menlo Regular"/>
                <a:cs typeface="Menlo Regular"/>
              </a:rPr>
              <a:t>installRule</a:t>
            </a:r>
            <a:r>
              <a:rPr lang="nl-NL" sz="2000" b="1" baseline="0" dirty="0">
                <a:latin typeface="Menlo Regular"/>
                <a:cs typeface="Menlo Regular"/>
              </a:rPr>
              <a:t>({</a:t>
            </a:r>
            <a:r>
              <a:rPr lang="nl-NL" sz="2000" b="1" baseline="0" dirty="0">
                <a:solidFill>
                  <a:srgbClr val="FF0000"/>
                </a:solidFill>
                <a:latin typeface="Menlo Regular"/>
                <a:cs typeface="Menlo Regular"/>
              </a:rPr>
              <a:t>‘priority’:1</a:t>
            </a:r>
            <a:r>
              <a:rPr lang="nl-NL" sz="2000" b="1" baseline="0" dirty="0">
                <a:latin typeface="Menlo Regular"/>
                <a:cs typeface="Menlo Regular"/>
              </a:rPr>
              <a:t>,</a:t>
            </a:r>
            <a:br>
              <a:rPr lang="nl-NL" sz="2000" b="1" baseline="0" dirty="0">
                <a:latin typeface="Menlo Regular"/>
                <a:cs typeface="Menlo Regular"/>
              </a:rPr>
            </a:br>
            <a:r>
              <a:rPr lang="nl-NL" sz="2000" b="1" baseline="0" dirty="0">
                <a:latin typeface="Menlo Regular"/>
                <a:cs typeface="Menlo Regular"/>
              </a:rPr>
              <a:t>                 ‘match’:{'tcp_dst':22},</a:t>
            </a:r>
            <a:br>
              <a:rPr lang="nl-NL" sz="2000" b="1" baseline="0" dirty="0">
                <a:latin typeface="Menlo Regular"/>
                <a:cs typeface="Menlo Regular"/>
              </a:rPr>
            </a:br>
            <a:r>
              <a:rPr lang="nl-NL" sz="2000" b="1" baseline="0" dirty="0">
                <a:latin typeface="Menlo Regular"/>
                <a:cs typeface="Menlo Regular"/>
              </a:rPr>
              <a:t>                 ‘action’:[]})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a:solidFill>
                  <a:srgbClr val="FF0000"/>
                </a:solidFill>
                <a:latin typeface="Menlo Regular"/>
                <a:cs typeface="Menlo Regular"/>
                <a:sym typeface="Menlo Regular" charset="0"/>
              </a:rPr>
              <a:t>‘priority’:0</a:t>
            </a:r>
            <a:r>
              <a:rPr lang="nl-NL" sz="2000" b="1" baseline="0" dirty="0">
                <a:latin typeface="Menlo Regular"/>
                <a:cs typeface="Menlo Regular"/>
                <a:sym typeface="Menlo Regular" charset="0"/>
              </a:rPr>
              <a:t>,</a:t>
            </a:r>
            <a:br>
              <a:rPr lang="nl-NL" sz="2000" b="1" baseline="0" dirty="0">
                <a:latin typeface="Menlo Regular"/>
                <a:cs typeface="Menlo Regular"/>
                <a:sym typeface="Menlo Regular" charset="0"/>
              </a:rPr>
            </a:br>
            <a:r>
              <a:rPr lang="nl-NL" sz="2000" b="1" baseline="0" dirty="0">
                <a:latin typeface="Menlo Regular"/>
                <a:cs typeface="Menlo Regular"/>
                <a:sym typeface="Menlo Regular" charset="0"/>
              </a:rPr>
              <a:t>                ‘match’: {‘eth_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p>
          <a:p>
            <a:r>
              <a:rPr lang="nl-NL" sz="2000" b="1" baseline="0" dirty="0">
                <a:latin typeface="Menlo Regular"/>
                <a:cs typeface="Menlo Regular"/>
                <a:sym typeface="Menlo Regular" charset="0"/>
              </a:rPr>
              <a:t>                ‘action’:[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15</a:t>
            </a:fld>
            <a:endParaRPr lang="en-US" dirty="0">
              <a:solidFill>
                <a:schemeClr val="bg2"/>
              </a:solidFill>
            </a:endParaRPr>
          </a:p>
        </p:txBody>
      </p:sp>
    </p:spTree>
    <p:extLst>
      <p:ext uri="{BB962C8B-B14F-4D97-AF65-F5344CB8AC3E}">
        <p14:creationId xmlns:p14="http://schemas.microsoft.com/office/powerpoint/2010/main" val="9412032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p:cNvSpPr>
          <p:nvPr/>
        </p:nvSpPr>
        <p:spPr bwMode="auto">
          <a:xfrm>
            <a:off x="4405611" y="3497645"/>
            <a:ext cx="1464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latin typeface="Helvetica Neue" charset="0"/>
                <a:cs typeface="Helvetica Neue" charset="0"/>
                <a:sym typeface="Helvetica Neue" charset="0"/>
              </a:rPr>
              <a:t>Controller</a:t>
            </a:r>
          </a:p>
        </p:txBody>
      </p:sp>
      <p:sp>
        <p:nvSpPr>
          <p:cNvPr id="51205" name="Rectangle 5"/>
          <p:cNvSpPr>
            <a:spLocks/>
          </p:cNvSpPr>
          <p:nvPr/>
        </p:nvSpPr>
        <p:spPr bwMode="auto">
          <a:xfrm>
            <a:off x="4547742" y="866671"/>
            <a:ext cx="99717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latin typeface="Helvetica Neue" charset="0"/>
                <a:cs typeface="Helvetica Neue" charset="0"/>
                <a:sym typeface="Helvetica Neue" charset="0"/>
              </a:rPr>
              <a:t>Switch</a:t>
            </a:r>
          </a:p>
        </p:txBody>
      </p:sp>
      <p:sp>
        <p:nvSpPr>
          <p:cNvPr id="51206" name="AutoShape 6"/>
          <p:cNvSpPr>
            <a:spLocks/>
          </p:cNvSpPr>
          <p:nvPr/>
        </p:nvSpPr>
        <p:spPr bwMode="auto">
          <a:xfrm>
            <a:off x="1645444" y="3926466"/>
            <a:ext cx="8099384" cy="2657475"/>
          </a:xfrm>
          <a:prstGeom prst="roundRect">
            <a:avLst>
              <a:gd name="adj" fmla="val 5375"/>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dirty="0"/>
          </a:p>
        </p:txBody>
      </p:sp>
      <p:sp>
        <p:nvSpPr>
          <p:cNvPr id="51207" name="AutoShape 7"/>
          <p:cNvSpPr>
            <a:spLocks/>
          </p:cNvSpPr>
          <p:nvPr/>
        </p:nvSpPr>
        <p:spPr bwMode="auto">
          <a:xfrm>
            <a:off x="1652589" y="1321251"/>
            <a:ext cx="8075531" cy="1431474"/>
          </a:xfrm>
          <a:prstGeom prst="roundRect">
            <a:avLst>
              <a:gd name="adj" fmla="val 6787"/>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1224" name="Rectangle 24"/>
          <p:cNvSpPr>
            <a:spLocks/>
          </p:cNvSpPr>
          <p:nvPr/>
        </p:nvSpPr>
        <p:spPr bwMode="auto">
          <a:xfrm>
            <a:off x="1809751" y="3950192"/>
            <a:ext cx="8085459" cy="2543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spcBef>
                <a:spcPts val="882"/>
              </a:spcBef>
            </a:pPr>
            <a:r>
              <a:rPr lang="en-US" sz="1600" baseline="0" dirty="0" err="1">
                <a:latin typeface="Menlo Regular" charset="0"/>
                <a:cs typeface="Menlo Regular" charset="0"/>
                <a:sym typeface="Menlo Regular" charset="0"/>
              </a:rPr>
              <a:t>def</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onPacketIn</a:t>
            </a:r>
            <a:r>
              <a:rPr lang="en-US" sz="1600" baseline="0" dirty="0">
                <a:latin typeface="Menlo Regular" charset="0"/>
                <a:cs typeface="Menlo Regular" charset="0"/>
                <a:sym typeface="Menlo Regular" charset="0"/>
              </a:rPr>
              <a:t>(p):</a:t>
            </a:r>
          </a:p>
          <a:p>
            <a:pPr>
              <a:spcBef>
                <a:spcPts val="882"/>
              </a:spcBef>
            </a:pPr>
            <a:r>
              <a:rPr lang="en-US" sz="1600" baseline="0" dirty="0">
                <a:latin typeface="Menlo Regular" charset="0"/>
                <a:cs typeface="Menlo Regular" charset="0"/>
                <a:sym typeface="Menlo Regular" charset="0"/>
              </a:rPr>
              <a:t>  if 22 == </a:t>
            </a:r>
            <a:r>
              <a:rPr lang="en-US" sz="1600" baseline="0" dirty="0" err="1">
                <a:latin typeface="Menlo Regular" charset="0"/>
                <a:cs typeface="Menlo Regular" charset="0"/>
                <a:sym typeface="Menlo Regular" charset="0"/>
              </a:rPr>
              <a:t>p.tcp_dst</a:t>
            </a:r>
            <a:r>
              <a:rPr lang="en-US" sz="1600" baseline="0" dirty="0">
                <a:latin typeface="Menlo Regular" charset="0"/>
                <a:cs typeface="Menlo Regular" charset="0"/>
                <a:sym typeface="Menlo Regular" charset="0"/>
              </a:rPr>
              <a:t>:</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drop</a:t>
            </a:r>
          </a:p>
          <a:p>
            <a:pPr>
              <a:spcBef>
                <a:spcPts val="882"/>
              </a:spcBef>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({`priority`:1,’match’:{‘tcp_dst':22},'action':[]})</a:t>
            </a:r>
          </a:p>
          <a:p>
            <a:pPr>
              <a:spcBef>
                <a:spcPts val="882"/>
              </a:spcBef>
            </a:pPr>
            <a:r>
              <a:rPr lang="en-US" sz="1600" baseline="0" dirty="0">
                <a:latin typeface="Menlo Regular" charset="0"/>
                <a:cs typeface="Menlo Regular" charset="0"/>
                <a:sym typeface="Menlo Regular" charset="0"/>
              </a:rPr>
              <a:t>  else:</a:t>
            </a:r>
          </a:p>
          <a:p>
            <a:pPr>
              <a:spcBef>
                <a:spcPts val="882"/>
              </a:spcBef>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({`priority`:0,’match’:{‘eth_</a:t>
            </a:r>
            <a:r>
              <a:rPr lang="en-US" sz="1600" baseline="0" dirty="0" err="1">
                <a:latin typeface="Menlo Regular" charset="0"/>
                <a:cs typeface="Menlo Regular" charset="0"/>
                <a:sym typeface="Menlo Regular" charset="0"/>
              </a:rPr>
              <a:t>dst</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'action':[</a:t>
            </a:r>
            <a:r>
              <a:rPr lang="en-US" sz="1600" baseline="0" dirty="0" err="1">
                <a:latin typeface="Menlo Regular" charset="0"/>
                <a:cs typeface="Menlo Regular" charset="0"/>
                <a:sym typeface="Menlo Regular" charset="0"/>
              </a:rPr>
              <a:t>hostTbl</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forward([</a:t>
            </a:r>
            <a:r>
              <a:rPr lang="en-US" sz="1600" baseline="0" dirty="0" err="1">
                <a:latin typeface="Menlo Regular" charset="0"/>
                <a:cs typeface="Menlo Regular" charset="0"/>
                <a:sym typeface="Menlo Regular" charset="0"/>
              </a:rPr>
              <a:t>hostTbl</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p:txBody>
      </p:sp>
      <p:sp>
        <p:nvSpPr>
          <p:cNvPr id="13" name="Rectangle 1"/>
          <p:cNvSpPr>
            <a:spLocks noGrp="1" noChangeArrowheads="1"/>
          </p:cNvSpPr>
          <p:nvPr>
            <p:ph type="title"/>
          </p:nvPr>
        </p:nvSpPr>
        <p:spPr>
          <a:xfrm>
            <a:off x="1780874" y="21474"/>
            <a:ext cx="8562466" cy="685800"/>
          </a:xfrm>
          <a:ln/>
        </p:spPr>
        <p:txBody>
          <a:bodyPr/>
          <a:lstStyle/>
          <a:p>
            <a:r>
              <a:rPr lang="en-US" sz="3200" dirty="0"/>
              <a:t>Does the Program Work?</a:t>
            </a:r>
          </a:p>
        </p:txBody>
      </p:sp>
      <p:sp>
        <p:nvSpPr>
          <p:cNvPr id="16" name="Oval 3"/>
          <p:cNvSpPr>
            <a:spLocks/>
          </p:cNvSpPr>
          <p:nvPr/>
        </p:nvSpPr>
        <p:spPr bwMode="auto">
          <a:xfrm>
            <a:off x="8926087" y="893121"/>
            <a:ext cx="1871408" cy="1613611"/>
          </a:xfrm>
          <a:prstGeom prst="ellipse">
            <a:avLst/>
          </a:prstGeom>
          <a:solidFill>
            <a:schemeClr val="accent6">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TcpDst:80</a:t>
            </a:r>
          </a:p>
        </p:txBody>
      </p:sp>
      <p:sp>
        <p:nvSpPr>
          <p:cNvPr id="17" name="AutoShape 2"/>
          <p:cNvSpPr>
            <a:spLocks/>
          </p:cNvSpPr>
          <p:nvPr/>
        </p:nvSpPr>
        <p:spPr bwMode="auto">
          <a:xfrm>
            <a:off x="1652588" y="5238750"/>
            <a:ext cx="8125659" cy="1345598"/>
          </a:xfrm>
          <a:prstGeom prst="roundRect">
            <a:avLst>
              <a:gd name="adj" fmla="val 10000"/>
            </a:avLst>
          </a:prstGeom>
          <a:solidFill>
            <a:schemeClr val="accent6">
              <a:lumMod val="75000"/>
              <a:alpha val="59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 name="Rectangle 2"/>
          <p:cNvSpPr/>
          <p:nvPr/>
        </p:nvSpPr>
        <p:spPr>
          <a:xfrm>
            <a:off x="2038846" y="2094368"/>
            <a:ext cx="6858000" cy="461665"/>
          </a:xfrm>
          <a:prstGeom prst="rect">
            <a:avLst/>
          </a:prstGeom>
          <a:solidFill>
            <a:schemeClr val="accent6">
              <a:lumMod val="75000"/>
              <a:alpha val="79999"/>
            </a:schemeClr>
          </a:solidFill>
        </p:spPr>
        <p:txBody>
          <a:bodyPr wrap="square">
            <a:spAutoFit/>
          </a:bodyPr>
          <a:lstStyle/>
          <a:p>
            <a:r>
              <a:rPr lang="en-US" baseline="0" dirty="0"/>
              <a:t>{`priority`:0,’match’:{‘eth_</a:t>
            </a:r>
            <a:r>
              <a:rPr lang="en-US" baseline="0" dirty="0" err="1"/>
              <a:t>dst</a:t>
            </a:r>
            <a:r>
              <a:rPr lang="en-US" baseline="0" dirty="0"/>
              <a:t>’:A},'action':[1]}</a:t>
            </a:r>
            <a:endParaRPr lang="en-US" dirty="0"/>
          </a:p>
        </p:txBody>
      </p:sp>
      <p:sp>
        <p:nvSpPr>
          <p:cNvPr id="19" name="Oval 3"/>
          <p:cNvSpPr>
            <a:spLocks/>
          </p:cNvSpPr>
          <p:nvPr/>
        </p:nvSpPr>
        <p:spPr bwMode="auto">
          <a:xfrm>
            <a:off x="8961524" y="2282175"/>
            <a:ext cx="1871408" cy="1613611"/>
          </a:xfrm>
          <a:prstGeom prst="ellipse">
            <a:avLst/>
          </a:prstGeom>
          <a:solidFill>
            <a:schemeClr val="accent5">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TcpDst:22</a:t>
            </a:r>
          </a:p>
        </p:txBody>
      </p:sp>
      <p:sp>
        <p:nvSpPr>
          <p:cNvPr id="12" name="Slide Number Placeholder 6"/>
          <p:cNvSpPr>
            <a:spLocks noGrp="1"/>
          </p:cNvSpPr>
          <p:nvPr>
            <p:ph type="sldNum" sz="quarter" idx="10"/>
          </p:nvPr>
        </p:nvSpPr>
        <p:spPr>
          <a:xfrm>
            <a:off x="10287000" y="6596641"/>
            <a:ext cx="1905000" cy="304800"/>
          </a:xfrm>
        </p:spPr>
        <p:txBody>
          <a:bodyPr/>
          <a:lstStyle/>
          <a:p>
            <a:pPr>
              <a:defRPr/>
            </a:pPr>
            <a:fld id="{164B0F64-89EF-7A42-892D-484BAB952423}" type="slidenum">
              <a:rPr lang="en-US" smtClean="0"/>
              <a:pPr>
                <a:defRPr/>
              </a:pPr>
              <a:t>16</a:t>
            </a:fld>
            <a:endParaRPr lang="en-US" dirty="0">
              <a:solidFill>
                <a:schemeClr val="bg2"/>
              </a:solidFill>
            </a:endParaRPr>
          </a:p>
        </p:txBody>
      </p:sp>
      <p:sp>
        <p:nvSpPr>
          <p:cNvPr id="14" name="Rounded Rectangular Callout 13"/>
          <p:cNvSpPr/>
          <p:nvPr/>
        </p:nvSpPr>
        <p:spPr bwMode="auto">
          <a:xfrm>
            <a:off x="6110113" y="2878667"/>
            <a:ext cx="2441220" cy="550333"/>
          </a:xfrm>
          <a:prstGeom prst="wedgeRoundRectCallout">
            <a:avLst>
              <a:gd name="adj1" fmla="val 6005"/>
              <a:gd name="adj2" fmla="val -102955"/>
              <a:gd name="adj3" fmla="val 16667"/>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A security bug!</a:t>
            </a:r>
          </a:p>
        </p:txBody>
      </p:sp>
    </p:spTree>
    <p:extLst>
      <p:ext uri="{BB962C8B-B14F-4D97-AF65-F5344CB8AC3E}">
        <p14:creationId xmlns:p14="http://schemas.microsoft.com/office/powerpoint/2010/main" val="934335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animBg="1"/>
      <p:bldP spid="19"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 Approach I to Address Issue </a:t>
            </a:r>
            <a:r>
              <a:rPr lang="en-US" sz="3200" dirty="0"/>
              <a:t>(OVS): Using Exact Match</a:t>
            </a:r>
          </a:p>
        </p:txBody>
      </p:sp>
      <p:sp>
        <p:nvSpPr>
          <p:cNvPr id="5" name="Rectangle 2"/>
          <p:cNvSpPr>
            <a:spLocks/>
          </p:cNvSpPr>
          <p:nvPr/>
        </p:nvSpPr>
        <p:spPr bwMode="auto">
          <a:xfrm>
            <a:off x="2192360" y="1203235"/>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a:latin typeface="Menlo Regular"/>
                <a:cs typeface="Menlo Regular"/>
              </a:rPr>
              <a:t>installRule</a:t>
            </a:r>
            <a:r>
              <a:rPr lang="nl-NL" sz="2000" b="1" baseline="0" dirty="0">
                <a:latin typeface="Menlo Regular"/>
                <a:cs typeface="Menlo Regular"/>
              </a:rPr>
              <a:t>({‘priority’:1,</a:t>
            </a:r>
            <a:br>
              <a:rPr lang="nl-NL" sz="2000" b="1" baseline="0" dirty="0">
                <a:latin typeface="Menlo Regular"/>
                <a:cs typeface="Menlo Regular"/>
              </a:rPr>
            </a:br>
            <a:r>
              <a:rPr lang="nl-NL" sz="2000" b="1" baseline="0" dirty="0">
                <a:latin typeface="Menlo Regular"/>
                <a:cs typeface="Menlo Regular"/>
              </a:rPr>
              <a:t>                 ‘match’:</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a:latin typeface="Menlo Regular"/>
                <a:cs typeface="Menlo Regular"/>
              </a:rPr>
              <a:t>,</a:t>
            </a:r>
            <a:br>
              <a:rPr lang="nl-NL" sz="2000" b="1" baseline="0" dirty="0">
                <a:latin typeface="Menlo Regular"/>
                <a:cs typeface="Menlo Regular"/>
              </a:rPr>
            </a:br>
            <a:r>
              <a:rPr lang="nl-NL" sz="2000" b="1" baseline="0" dirty="0">
                <a:latin typeface="Menlo Regular"/>
                <a:cs typeface="Menlo Regular"/>
              </a:rPr>
              <a:t>                 ‘action’:[]})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a:solidFill>
                  <a:srgbClr val="000000"/>
                </a:solidFill>
                <a:latin typeface="Menlo Regular"/>
                <a:cs typeface="Menlo Regular"/>
                <a:sym typeface="Menlo Regular" charset="0"/>
              </a:rPr>
              <a:t>‘priority’:0,</a:t>
            </a:r>
            <a:br>
              <a:rPr lang="nl-NL" sz="2000" b="1" baseline="0" dirty="0">
                <a:solidFill>
                  <a:srgbClr val="000000"/>
                </a:solidFill>
                <a:latin typeface="Menlo Regular"/>
                <a:cs typeface="Menlo Regular"/>
                <a:sym typeface="Menlo Regular" charset="0"/>
              </a:rPr>
            </a:br>
            <a:r>
              <a:rPr lang="nl-NL" sz="2000" b="1" baseline="0" dirty="0">
                <a:latin typeface="Menlo Regular"/>
                <a:cs typeface="Menlo Regular"/>
                <a:sym typeface="Menlo Regular" charset="0"/>
              </a:rPr>
              <a:t>                ‘match’:</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a:latin typeface="Menlo Regular"/>
                <a:cs typeface="Menlo Regular"/>
                <a:sym typeface="Menlo Regular" charset="0"/>
              </a:rPr>
              <a:t>,</a:t>
            </a:r>
          </a:p>
          <a:p>
            <a:r>
              <a:rPr lang="nl-NL" sz="2000" b="1" baseline="0" dirty="0">
                <a:latin typeface="Menlo Regular"/>
                <a:cs typeface="Menlo Regular"/>
                <a:sym typeface="Menlo Regular" charset="0"/>
              </a:rPr>
              <a:t>                ‘action’:[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17</a:t>
            </a:fld>
            <a:endParaRPr lang="en-US" dirty="0">
              <a:solidFill>
                <a:schemeClr val="bg2"/>
              </a:solidFill>
            </a:endParaRPr>
          </a:p>
        </p:txBody>
      </p:sp>
    </p:spTree>
    <p:extLst>
      <p:ext uri="{BB962C8B-B14F-4D97-AF65-F5344CB8AC3E}">
        <p14:creationId xmlns:p14="http://schemas.microsoft.com/office/powerpoint/2010/main" val="1851085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Problems of </a:t>
            </a:r>
            <a:r>
              <a:rPr lang="en-US" sz="3600" dirty="0" smtClean="0"/>
              <a:t>Example Approach I</a:t>
            </a:r>
            <a:endParaRPr lang="en-US" sz="3600" dirty="0"/>
          </a:p>
        </p:txBody>
      </p:sp>
      <p:sp>
        <p:nvSpPr>
          <p:cNvPr id="3" name="Content Placeholder 2"/>
          <p:cNvSpPr>
            <a:spLocks noGrp="1"/>
          </p:cNvSpPr>
          <p:nvPr>
            <p:ph idx="1"/>
          </p:nvPr>
        </p:nvSpPr>
        <p:spPr>
          <a:xfrm>
            <a:off x="723900" y="4252071"/>
            <a:ext cx="10515599" cy="1728925"/>
          </a:xfrm>
        </p:spPr>
        <p:txBody>
          <a:bodyPr/>
          <a:lstStyle/>
          <a:p>
            <a:r>
              <a:rPr lang="en-US" dirty="0"/>
              <a:t>Each new TCP flow delayed for flow setup (10-100 </a:t>
            </a:r>
            <a:r>
              <a:rPr lang="en-US" dirty="0" err="1"/>
              <a:t>ms</a:t>
            </a:r>
            <a:r>
              <a:rPr lang="en-US" dirty="0" smtClean="0"/>
              <a:t>)</a:t>
            </a:r>
          </a:p>
          <a:p>
            <a:r>
              <a:rPr lang="en-US" dirty="0" smtClean="0"/>
              <a:t>Number of flow </a:t>
            </a:r>
            <a:r>
              <a:rPr lang="en-US" dirty="0"/>
              <a:t>table rules may exceed capacity (typically </a:t>
            </a:r>
            <a:r>
              <a:rPr lang="en-US" dirty="0" smtClean="0"/>
              <a:t>only a few thousands)</a:t>
            </a:r>
          </a:p>
        </p:txBody>
      </p:sp>
      <p:pic>
        <p:nvPicPr>
          <p:cNvPr id="5" name="Picture 4"/>
          <p:cNvPicPr>
            <a:picLocks noChangeAspect="1"/>
          </p:cNvPicPr>
          <p:nvPr/>
        </p:nvPicPr>
        <p:blipFill>
          <a:blip r:embed="rId2"/>
          <a:stretch>
            <a:fillRect/>
          </a:stretch>
        </p:blipFill>
        <p:spPr>
          <a:xfrm>
            <a:off x="1478809" y="1121510"/>
            <a:ext cx="9144000" cy="2780464"/>
          </a:xfrm>
          <a:prstGeom prst="rect">
            <a:avLst/>
          </a:prstGeom>
        </p:spPr>
      </p:pic>
      <p:sp>
        <p:nvSpPr>
          <p:cNvPr id="6" name="Slide Number Placeholder 6"/>
          <p:cNvSpPr>
            <a:spLocks noGrp="1"/>
          </p:cNvSpPr>
          <p:nvPr>
            <p:ph type="sldNum" sz="quarter" idx="10"/>
          </p:nvPr>
        </p:nvSpPr>
        <p:spPr>
          <a:xfrm>
            <a:off x="10286999" y="6553200"/>
            <a:ext cx="1905000" cy="304800"/>
          </a:xfrm>
        </p:spPr>
        <p:txBody>
          <a:bodyPr/>
          <a:lstStyle/>
          <a:p>
            <a:pPr>
              <a:defRPr/>
            </a:pPr>
            <a:fld id="{164B0F64-89EF-7A42-892D-484BAB952423}" type="slidenum">
              <a:rPr lang="en-US" smtClean="0"/>
              <a:pPr>
                <a:defRPr/>
              </a:pPr>
              <a:t>18</a:t>
            </a:fld>
            <a:endParaRPr lang="en-US" dirty="0">
              <a:solidFill>
                <a:schemeClr val="bg2"/>
              </a:solidFill>
            </a:endParaRPr>
          </a:p>
        </p:txBody>
      </p:sp>
    </p:spTree>
    <p:extLst>
      <p:ext uri="{BB962C8B-B14F-4D97-AF65-F5344CB8AC3E}">
        <p14:creationId xmlns:p14="http://schemas.microsoft.com/office/powerpoint/2010/main" val="7547026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Approach </a:t>
            </a:r>
            <a:r>
              <a:rPr lang="en-US" sz="3200" dirty="0" smtClean="0"/>
              <a:t>II: </a:t>
            </a:r>
            <a:r>
              <a:rPr lang="en-US" sz="3200" dirty="0"/>
              <a:t>Declarative Policy Languages</a:t>
            </a:r>
          </a:p>
        </p:txBody>
      </p:sp>
      <p:sp>
        <p:nvSpPr>
          <p:cNvPr id="5" name="Rectangle 2"/>
          <p:cNvSpPr>
            <a:spLocks/>
          </p:cNvSpPr>
          <p:nvPr/>
        </p:nvSpPr>
        <p:spPr bwMode="auto">
          <a:xfrm>
            <a:off x="1578217" y="2536751"/>
            <a:ext cx="8137283" cy="2122369"/>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dstport</a:t>
            </a:r>
            <a:r>
              <a:rPr lang="nl-NL" sz="2000" baseline="0" dirty="0">
                <a:latin typeface="Menlo Regular"/>
                <a:cs typeface="Menlo Regular"/>
              </a:rPr>
              <a:t>(22)), drop,</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(A)), fwd(1),</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(B)), fwd(2),</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(C)), fwd(3),</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(D)), fwd(4),</a:t>
            </a:r>
          </a:p>
          <a:p>
            <a:r>
              <a:rPr lang="nl-NL" sz="2000" baseline="0" dirty="0">
                <a:latin typeface="Menlo Regular"/>
                <a:cs typeface="Menlo Regular"/>
              </a:rPr>
              <a:t>                   </a:t>
            </a:r>
            <a:r>
              <a:rPr lang="nl-NL" sz="2000" baseline="0" dirty="0" err="1">
                <a:latin typeface="Menlo Regular"/>
                <a:cs typeface="Menlo Regular"/>
              </a:rPr>
              <a:t>flood</a:t>
            </a:r>
            <a:r>
              <a:rPr lang="nl-NL" sz="2000" baseline="0" dirty="0">
                <a:latin typeface="Menlo Regular"/>
                <a:cs typeface="Menlo Regular"/>
              </a:rPr>
              <a:t>() )))))</a:t>
            </a:r>
            <a:endParaRPr lang="en-US" sz="2000" b="1" baseline="0" dirty="0">
              <a:latin typeface="Menlo Regular"/>
              <a:cs typeface="Menlo Regular"/>
              <a:sym typeface="Menlo Regular" charset="0"/>
            </a:endParaRPr>
          </a:p>
        </p:txBody>
      </p:sp>
      <p:sp>
        <p:nvSpPr>
          <p:cNvPr id="6" name="Content Placeholder 2"/>
          <p:cNvSpPr>
            <a:spLocks noGrp="1"/>
          </p:cNvSpPr>
          <p:nvPr>
            <p:ph idx="1"/>
          </p:nvPr>
        </p:nvSpPr>
        <p:spPr>
          <a:xfrm>
            <a:off x="635000" y="1036116"/>
            <a:ext cx="9377173" cy="1728925"/>
          </a:xfrm>
        </p:spPr>
        <p:txBody>
          <a:bodyPr/>
          <a:lstStyle/>
          <a:p>
            <a:r>
              <a:rPr lang="en-US" dirty="0" smtClean="0"/>
              <a:t>Probably the most well-known is Pyretic [NSDI’13]</a:t>
            </a:r>
          </a:p>
        </p:txBody>
      </p:sp>
      <p:sp>
        <p:nvSpPr>
          <p:cNvPr id="7"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19</a:t>
            </a:fld>
            <a:endParaRPr lang="en-US" dirty="0">
              <a:solidFill>
                <a:schemeClr val="bg2"/>
              </a:solidFill>
            </a:endParaRPr>
          </a:p>
        </p:txBody>
      </p:sp>
    </p:spTree>
    <p:extLst>
      <p:ext uri="{BB962C8B-B14F-4D97-AF65-F5344CB8AC3E}">
        <p14:creationId xmlns:p14="http://schemas.microsoft.com/office/powerpoint/2010/main" val="12498092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355600" y="117778"/>
            <a:ext cx="8562466" cy="685800"/>
          </a:xfrm>
          <a:ln/>
        </p:spPr>
        <p:txBody>
          <a:bodyPr/>
          <a:lstStyle/>
          <a:p>
            <a:pPr algn="l"/>
            <a:r>
              <a:rPr lang="en-US" sz="3600" dirty="0"/>
              <a:t>Outline</a:t>
            </a:r>
          </a:p>
        </p:txBody>
      </p:sp>
      <p:sp>
        <p:nvSpPr>
          <p:cNvPr id="57346" name="Rectangle 2"/>
          <p:cNvSpPr>
            <a:spLocks noGrp="1" noChangeArrowheads="1"/>
          </p:cNvSpPr>
          <p:nvPr>
            <p:ph type="body" idx="1"/>
          </p:nvPr>
        </p:nvSpPr>
        <p:spPr>
          <a:xfrm>
            <a:off x="355600" y="936222"/>
            <a:ext cx="11582400" cy="5484334"/>
          </a:xfrm>
          <a:ln/>
        </p:spPr>
        <p:txBody>
          <a:bodyPr/>
          <a:lstStyle/>
          <a:p>
            <a:r>
              <a:rPr lang="en-US" altLang="zh-CN" sz="2800" dirty="0"/>
              <a:t>Overview</a:t>
            </a:r>
            <a:endParaRPr lang="en-US" sz="2800" dirty="0"/>
          </a:p>
          <a:p>
            <a:r>
              <a:rPr lang="en-US" sz="2800" dirty="0"/>
              <a:t>Maple: </a:t>
            </a:r>
            <a:r>
              <a:rPr lang="en-US" sz="2800" dirty="0" err="1"/>
              <a:t>datapath</a:t>
            </a:r>
            <a:r>
              <a:rPr lang="en-US" sz="2800" dirty="0"/>
              <a:t> oblivious programming</a:t>
            </a:r>
          </a:p>
          <a:p>
            <a:r>
              <a:rPr lang="en-US" sz="2800" dirty="0"/>
              <a:t>FAST: </a:t>
            </a:r>
            <a:r>
              <a:rPr lang="en-US" sz="2800" dirty="0" smtClean="0"/>
              <a:t>data-driven, </a:t>
            </a:r>
            <a:r>
              <a:rPr lang="en-US" sz="2800" dirty="0"/>
              <a:t>function-composition programming</a:t>
            </a:r>
          </a:p>
          <a:p>
            <a:r>
              <a:rPr lang="en-US" sz="2800" dirty="0"/>
              <a:t>Summary and </a:t>
            </a:r>
            <a:r>
              <a:rPr lang="en-US" sz="2800" dirty="0" smtClean="0"/>
              <a:t>pointers to additional info</a:t>
            </a:r>
            <a:endParaRPr lang="en-US" sz="2800" dirty="0"/>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spTree>
    <p:extLst>
      <p:ext uri="{BB962C8B-B14F-4D97-AF65-F5344CB8AC3E}">
        <p14:creationId xmlns:p14="http://schemas.microsoft.com/office/powerpoint/2010/main" val="12240760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The Maple Approach</a:t>
            </a:r>
            <a:endParaRPr lang="en-US" sz="3600" dirty="0"/>
          </a:p>
        </p:txBody>
      </p:sp>
      <p:sp>
        <p:nvSpPr>
          <p:cNvPr id="57346" name="Rectangle 2"/>
          <p:cNvSpPr>
            <a:spLocks noGrp="1" noChangeArrowheads="1"/>
          </p:cNvSpPr>
          <p:nvPr>
            <p:ph type="body" idx="1"/>
          </p:nvPr>
        </p:nvSpPr>
        <p:spPr>
          <a:xfrm>
            <a:off x="596900" y="936222"/>
            <a:ext cx="11448562" cy="5484334"/>
          </a:xfrm>
          <a:ln/>
        </p:spPr>
        <p:txBody>
          <a:bodyPr/>
          <a:lstStyle/>
          <a:p>
            <a:r>
              <a:rPr lang="en-US" dirty="0" smtClean="0"/>
              <a:t>Programmer uses the FAST Maple programming model</a:t>
            </a:r>
            <a:endParaRPr lang="en-US" dirty="0" smtClean="0"/>
          </a:p>
          <a:p>
            <a:r>
              <a:rPr lang="en-US" dirty="0" smtClean="0"/>
              <a:t>Derive </a:t>
            </a:r>
            <a:r>
              <a:rPr lang="en-US" dirty="0" err="1"/>
              <a:t>datapath</a:t>
            </a:r>
            <a:r>
              <a:rPr lang="en-US" dirty="0"/>
              <a:t> (flow-tables) from </a:t>
            </a:r>
            <a:r>
              <a:rPr lang="en-US" dirty="0" err="1" smtClean="0"/>
              <a:t>datapath</a:t>
            </a:r>
            <a:r>
              <a:rPr lang="en-US" dirty="0" smtClean="0"/>
              <a:t>-oblivious programs, without becoming too language dependent</a:t>
            </a:r>
            <a:endParaRPr lang="en-US" dirty="0"/>
          </a:p>
          <a:p>
            <a:r>
              <a:rPr lang="en-US" dirty="0" smtClean="0"/>
              <a:t>The </a:t>
            </a:r>
            <a:r>
              <a:rPr lang="en-US" dirty="0" smtClean="0">
                <a:solidFill>
                  <a:srgbClr val="FF0000"/>
                </a:solidFill>
              </a:rPr>
              <a:t>library-wrapper</a:t>
            </a:r>
            <a:r>
              <a:rPr lang="en-US" dirty="0" smtClean="0"/>
              <a:t> approach: Only requirement is </a:t>
            </a:r>
            <a:r>
              <a:rPr lang="en-US" dirty="0" err="1"/>
              <a:t>onPacket</a:t>
            </a:r>
            <a:r>
              <a:rPr lang="en-US" dirty="0"/>
              <a:t> uses a simple library to access </a:t>
            </a:r>
            <a:r>
              <a:rPr lang="en-US" dirty="0" err="1"/>
              <a:t>pkt</a:t>
            </a:r>
            <a:r>
              <a:rPr lang="en-US" dirty="0"/>
              <a:t> attributes</a:t>
            </a:r>
            <a:r>
              <a:rPr lang="en-US" dirty="0" smtClean="0"/>
              <a:t>:</a:t>
            </a:r>
          </a:p>
          <a:p>
            <a:pPr lvl="1"/>
            <a:endParaRPr lang="en-US" sz="3200" dirty="0"/>
          </a:p>
          <a:p>
            <a:pPr marL="0" indent="0">
              <a:buNone/>
            </a:pPr>
            <a:endParaRPr lang="en-US" dirty="0" smtClean="0">
              <a:solidFill>
                <a:srgbClr val="800000"/>
              </a:solidFill>
            </a:endParaRPr>
          </a:p>
          <a:p>
            <a:pPr marL="0" indent="0">
              <a:buNone/>
            </a:pPr>
            <a:endParaRPr lang="en-US" dirty="0">
              <a:solidFill>
                <a:srgbClr val="800000"/>
              </a:solidFill>
            </a:endParaRPr>
          </a:p>
          <a:p>
            <a:r>
              <a:rPr lang="en-US" dirty="0">
                <a:solidFill>
                  <a:srgbClr val="000000"/>
                </a:solidFill>
              </a:rPr>
              <a:t>Library provides both </a:t>
            </a:r>
            <a:r>
              <a:rPr lang="en-US" dirty="0">
                <a:solidFill>
                  <a:srgbClr val="FF0000"/>
                </a:solidFill>
              </a:rPr>
              <a:t>convenience</a:t>
            </a:r>
            <a:r>
              <a:rPr lang="en-US" dirty="0">
                <a:solidFill>
                  <a:srgbClr val="000000"/>
                </a:solidFill>
              </a:rPr>
              <a:t> and more importantly, </a:t>
            </a:r>
            <a:r>
              <a:rPr lang="en-US" dirty="0">
                <a:solidFill>
                  <a:srgbClr val="FF0000"/>
                </a:solidFill>
              </a:rPr>
              <a:t>decision dependency</a:t>
            </a:r>
            <a:r>
              <a:rPr lang="en-US" dirty="0">
                <a:solidFill>
                  <a:srgbClr val="000000"/>
                </a:solidFill>
              </a:rPr>
              <a:t>!</a:t>
            </a:r>
          </a:p>
          <a:p>
            <a:pPr lvl="1"/>
            <a:endParaRPr lang="en-US" sz="2400" dirty="0"/>
          </a:p>
        </p:txBody>
      </p:sp>
      <p:sp>
        <p:nvSpPr>
          <p:cNvPr id="10" name="Slide Number Placeholder 6"/>
          <p:cNvSpPr>
            <a:spLocks noGrp="1"/>
          </p:cNvSpPr>
          <p:nvPr>
            <p:ph type="sldNum" sz="quarter" idx="10"/>
          </p:nvPr>
        </p:nvSpPr>
        <p:spPr>
          <a:xfrm>
            <a:off x="10270337" y="6553200"/>
            <a:ext cx="1905000" cy="304800"/>
          </a:xfrm>
        </p:spPr>
        <p:txBody>
          <a:bodyPr/>
          <a:lstStyle/>
          <a:p>
            <a:pPr>
              <a:defRPr/>
            </a:pPr>
            <a:fld id="{164B0F64-89EF-7A42-892D-484BAB952423}" type="slidenum">
              <a:rPr lang="en-US" smtClean="0"/>
              <a:pPr>
                <a:defRPr/>
              </a:pPr>
              <a:t>20</a:t>
            </a:fld>
            <a:endParaRPr lang="en-US" dirty="0">
              <a:solidFill>
                <a:schemeClr val="bg2"/>
              </a:solidFill>
            </a:endParaRPr>
          </a:p>
        </p:txBody>
      </p:sp>
      <p:pic>
        <p:nvPicPr>
          <p:cNvPr id="5" name="Picture 4"/>
          <p:cNvPicPr>
            <a:picLocks noChangeAspect="1"/>
          </p:cNvPicPr>
          <p:nvPr/>
        </p:nvPicPr>
        <p:blipFill>
          <a:blip r:embed="rId3"/>
          <a:stretch>
            <a:fillRect/>
          </a:stretch>
        </p:blipFill>
        <p:spPr>
          <a:xfrm>
            <a:off x="2445611" y="3969512"/>
            <a:ext cx="6753196" cy="1286323"/>
          </a:xfrm>
          <a:prstGeom prst="rect">
            <a:avLst/>
          </a:prstGeom>
          <a:ln>
            <a:solidFill>
              <a:srgbClr val="660066"/>
            </a:solidFill>
          </a:ln>
        </p:spPr>
      </p:pic>
    </p:spTree>
    <p:extLst>
      <p:ext uri="{BB962C8B-B14F-4D97-AF65-F5344CB8AC3E}">
        <p14:creationId xmlns:p14="http://schemas.microsoft.com/office/powerpoint/2010/main" val="5432781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4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3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Summary of Maple Programming Model</a:t>
            </a:r>
            <a:endParaRPr lang="en-US" sz="3600" dirty="0"/>
          </a:p>
        </p:txBody>
      </p:sp>
      <p:sp>
        <p:nvSpPr>
          <p:cNvPr id="61442" name="Rectangle 2"/>
          <p:cNvSpPr>
            <a:spLocks noGrp="1" noChangeArrowheads="1"/>
          </p:cNvSpPr>
          <p:nvPr>
            <p:ph type="body" idx="1"/>
          </p:nvPr>
        </p:nvSpPr>
        <p:spPr>
          <a:xfrm>
            <a:off x="660400" y="846533"/>
            <a:ext cx="10566399" cy="5478067"/>
          </a:xfrm>
          <a:ln/>
        </p:spPr>
        <p:txBody>
          <a:bodyPr/>
          <a:lstStyle/>
          <a:p>
            <a:r>
              <a:rPr lang="en-US" sz="3600" dirty="0" smtClean="0"/>
              <a:t>Follow the FAST Maple programming model</a:t>
            </a:r>
          </a:p>
          <a:p>
            <a:pPr lvl="1"/>
            <a:r>
              <a:rPr lang="en-US" dirty="0" err="1" smtClean="0"/>
              <a:t>onPacket</a:t>
            </a:r>
            <a:r>
              <a:rPr lang="en-US" dirty="0" smtClean="0"/>
              <a:t>(</a:t>
            </a:r>
            <a:r>
              <a:rPr lang="en-US" dirty="0" err="1" smtClean="0"/>
              <a:t>MaplePacket</a:t>
            </a:r>
            <a:r>
              <a:rPr lang="en-US" dirty="0" smtClean="0"/>
              <a:t> </a:t>
            </a:r>
            <a:r>
              <a:rPr lang="en-US" dirty="0" err="1" smtClean="0"/>
              <a:t>pkt</a:t>
            </a:r>
            <a:r>
              <a:rPr lang="en-US" dirty="0" smtClean="0"/>
              <a:t>) “logically” invoked on each packet</a:t>
            </a:r>
          </a:p>
          <a:p>
            <a:pPr lvl="1"/>
            <a:endParaRPr lang="en-US" dirty="0" smtClean="0"/>
          </a:p>
          <a:p>
            <a:r>
              <a:rPr lang="en-US" sz="3600" dirty="0" smtClean="0">
                <a:solidFill>
                  <a:srgbClr val="C00000"/>
                </a:solidFill>
              </a:rPr>
              <a:t>Read</a:t>
            </a:r>
            <a:r>
              <a:rPr lang="en-US" sz="3600" dirty="0" smtClean="0"/>
              <a:t> (</a:t>
            </a:r>
            <a:r>
              <a:rPr lang="en-US" sz="3600" dirty="0" err="1" smtClean="0"/>
              <a:t>MaplePacket.attr</a:t>
            </a:r>
            <a:r>
              <a:rPr lang="en-US" sz="3600" dirty="0" smtClean="0"/>
              <a:t>()) or test packet attribute (</a:t>
            </a:r>
            <a:r>
              <a:rPr lang="en-US" sz="3600" dirty="0" err="1" smtClean="0"/>
              <a:t>MaplePacket.attrIs</a:t>
            </a:r>
            <a:r>
              <a:rPr lang="en-US" sz="3600" dirty="0" smtClean="0"/>
              <a:t>()) to make decisions</a:t>
            </a:r>
          </a:p>
          <a:p>
            <a:endParaRPr lang="en-US" sz="3600" dirty="0" smtClean="0"/>
          </a:p>
          <a:p>
            <a:r>
              <a:rPr lang="en-US" sz="3600" dirty="0" smtClean="0">
                <a:solidFill>
                  <a:srgbClr val="C00000"/>
                </a:solidFill>
              </a:rPr>
              <a:t>Write</a:t>
            </a:r>
            <a:r>
              <a:rPr lang="en-US" sz="3600" dirty="0" smtClean="0"/>
              <a:t> a set of real and virtual packet attributes to provide instruction on how </a:t>
            </a:r>
            <a:r>
              <a:rPr lang="en-US" sz="3600" dirty="0" smtClean="0"/>
              <a:t>a </a:t>
            </a:r>
            <a:r>
              <a:rPr lang="en-US" sz="3600" dirty="0" err="1" smtClean="0"/>
              <a:t>pkt</a:t>
            </a:r>
            <a:r>
              <a:rPr lang="en-US" sz="3600" dirty="0" smtClean="0"/>
              <a:t> is handled:</a:t>
            </a:r>
            <a:endParaRPr lang="en-US" sz="3600" dirty="0" smtClean="0"/>
          </a:p>
          <a:p>
            <a:pPr lvl="1"/>
            <a:r>
              <a:rPr lang="en-US" dirty="0" err="1" smtClean="0"/>
              <a:t>setRoute</a:t>
            </a:r>
            <a:r>
              <a:rPr lang="en-US" dirty="0" smtClean="0"/>
              <a:t> specifies the path that the packet should take</a:t>
            </a:r>
          </a:p>
          <a:p>
            <a:pPr lvl="1"/>
            <a:r>
              <a:rPr lang="en-US" dirty="0" err="1" smtClean="0"/>
              <a:t>set</a:t>
            </a:r>
            <a:r>
              <a:rPr lang="en-US" i="1" dirty="0" err="1" smtClean="0"/>
              <a:t>PktHeader</a:t>
            </a:r>
            <a:r>
              <a:rPr lang="en-US" dirty="0" smtClean="0"/>
              <a:t> assigns a new value to the packet header</a:t>
            </a:r>
          </a:p>
          <a:p>
            <a:pPr lvl="1"/>
            <a:endParaRPr lang="en-US" dirty="0" smtClean="0"/>
          </a:p>
          <a:p>
            <a:endParaRPr lang="en-US" sz="3600" dirty="0">
              <a:solidFill>
                <a:srgbClr val="000000"/>
              </a:solidFill>
            </a:endParaRPr>
          </a:p>
        </p:txBody>
      </p:sp>
      <p:sp>
        <p:nvSpPr>
          <p:cNvPr id="5" name="Slide Number Placeholder 6"/>
          <p:cNvSpPr>
            <a:spLocks noGrp="1"/>
          </p:cNvSpPr>
          <p:nvPr>
            <p:ph type="sldNum" sz="quarter" idx="10"/>
          </p:nvPr>
        </p:nvSpPr>
        <p:spPr>
          <a:xfrm>
            <a:off x="10274299" y="6553200"/>
            <a:ext cx="1905000" cy="304800"/>
          </a:xfrm>
        </p:spPr>
        <p:txBody>
          <a:bodyPr/>
          <a:lstStyle/>
          <a:p>
            <a:pPr>
              <a:defRPr/>
            </a:pPr>
            <a:fld id="{164B0F64-89EF-7A42-892D-484BAB952423}" type="slidenum">
              <a:rPr lang="en-US" smtClean="0"/>
              <a:pPr>
                <a:defRPr/>
              </a:pPr>
              <a:t>21</a:t>
            </a:fld>
            <a:endParaRPr lang="en-US" dirty="0">
              <a:solidFill>
                <a:schemeClr val="bg2"/>
              </a:solidFill>
            </a:endParaRPr>
          </a:p>
        </p:txBody>
      </p:sp>
    </p:spTree>
    <p:extLst>
      <p:ext uri="{BB962C8B-B14F-4D97-AF65-F5344CB8AC3E}">
        <p14:creationId xmlns:p14="http://schemas.microsoft.com/office/powerpoint/2010/main" val="194656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1231900"/>
            <a:ext cx="10363200" cy="4216400"/>
          </a:xfrm>
          <a:ln/>
        </p:spPr>
        <p:txBody>
          <a:bodyPr/>
          <a:lstStyle/>
          <a:p>
            <a:pPr algn="l"/>
            <a:r>
              <a:rPr lang="en-US" sz="6000" dirty="0" smtClean="0">
                <a:solidFill>
                  <a:srgbClr val="C00000"/>
                </a:solidFill>
              </a:rPr>
              <a:t>Exercises: </a:t>
            </a:r>
            <a:r>
              <a:rPr lang="en-US" sz="6000" dirty="0">
                <a:solidFill>
                  <a:srgbClr val="C00000"/>
                </a:solidFill>
              </a:rPr>
              <a:t/>
            </a:r>
            <a:br>
              <a:rPr lang="en-US" sz="6000" dirty="0">
                <a:solidFill>
                  <a:srgbClr val="C00000"/>
                </a:solidFill>
              </a:rPr>
            </a:br>
            <a:r>
              <a:rPr lang="en-US" sz="3200" dirty="0" smtClean="0">
                <a:solidFill>
                  <a:schemeClr val="tx1"/>
                </a:solidFill>
              </a:rPr>
              <a:t>- Setup environment</a:t>
            </a:r>
            <a:br>
              <a:rPr lang="en-US" sz="3200" dirty="0" smtClean="0">
                <a:solidFill>
                  <a:schemeClr val="tx1"/>
                </a:solidFill>
              </a:rPr>
            </a:br>
            <a:r>
              <a:rPr lang="en-US" sz="3200" dirty="0" smtClean="0">
                <a:solidFill>
                  <a:schemeClr val="tx1"/>
                </a:solidFill>
              </a:rPr>
              <a:t>- Use </a:t>
            </a:r>
            <a:r>
              <a:rPr lang="en-US" sz="3200" dirty="0" err="1" smtClean="0">
                <a:solidFill>
                  <a:schemeClr val="tx1"/>
                </a:solidFill>
              </a:rPr>
              <a:t>FastMaple</a:t>
            </a:r>
            <a:r>
              <a:rPr lang="en-US" sz="3200" dirty="0" smtClean="0">
                <a:solidFill>
                  <a:schemeClr val="tx1"/>
                </a:solidFill>
              </a:rPr>
              <a:t> IDE to </a:t>
            </a:r>
            <a:r>
              <a:rPr lang="en-US" sz="3200" dirty="0">
                <a:solidFill>
                  <a:schemeClr val="tx1"/>
                </a:solidFill>
              </a:rPr>
              <a:t>c</a:t>
            </a:r>
            <a:r>
              <a:rPr lang="en-US" sz="3200" dirty="0" smtClean="0">
                <a:solidFill>
                  <a:schemeClr val="tx1"/>
                </a:solidFill>
              </a:rPr>
              <a:t>reate first </a:t>
            </a:r>
            <a:r>
              <a:rPr lang="en-US" sz="3200" dirty="0" smtClean="0">
                <a:solidFill>
                  <a:schemeClr val="tx1"/>
                </a:solidFill>
              </a:rPr>
              <a:t>Maple </a:t>
            </a:r>
            <a:r>
              <a:rPr lang="en-US" sz="3200" dirty="0" smtClean="0">
                <a:solidFill>
                  <a:schemeClr val="tx1"/>
                </a:solidFill>
              </a:rPr>
              <a:t>project </a:t>
            </a:r>
            <a:r>
              <a:rPr lang="en-US" sz="3200" dirty="0" smtClean="0">
                <a:solidFill>
                  <a:schemeClr val="tx1"/>
                </a:solidFill>
              </a:rPr>
              <a:t/>
            </a:r>
            <a:br>
              <a:rPr lang="en-US" sz="3200" dirty="0" smtClean="0">
                <a:solidFill>
                  <a:schemeClr val="tx1"/>
                </a:solidFill>
              </a:rPr>
            </a:br>
            <a:r>
              <a:rPr lang="en-US" sz="3200" dirty="0" smtClean="0">
                <a:solidFill>
                  <a:schemeClr val="tx1"/>
                </a:solidFill>
              </a:rPr>
              <a:t>- Write and test M1</a:t>
            </a:r>
            <a:endParaRPr lang="en-US" sz="3200" dirty="0">
              <a:solidFill>
                <a:schemeClr val="tx1"/>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22</a:t>
            </a:fld>
            <a:endParaRPr lang="en-US" dirty="0">
              <a:solidFill>
                <a:schemeClr val="bg2"/>
              </a:solidFill>
            </a:endParaRPr>
          </a:p>
        </p:txBody>
      </p:sp>
    </p:spTree>
    <p:extLst>
      <p:ext uri="{BB962C8B-B14F-4D97-AF65-F5344CB8AC3E}">
        <p14:creationId xmlns:p14="http://schemas.microsoft.com/office/powerpoint/2010/main" val="14986406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Conceptual Intro: </a:t>
            </a:r>
            <a:br>
              <a:rPr lang="en-US" sz="6000" dirty="0" smtClean="0">
                <a:solidFill>
                  <a:srgbClr val="C00000"/>
                </a:solidFill>
              </a:rPr>
            </a:br>
            <a:r>
              <a:rPr lang="en-US" sz="6000" dirty="0" smtClean="0">
                <a:solidFill>
                  <a:srgbClr val="C00000"/>
                </a:solidFill>
              </a:rPr>
              <a:t>Maple Magic using </a:t>
            </a:r>
            <a:r>
              <a:rPr lang="en-US" sz="6000" dirty="0" err="1" smtClean="0">
                <a:solidFill>
                  <a:srgbClr val="C00000"/>
                </a:solidFill>
              </a:rPr>
              <a:t>TraceTree</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23</a:t>
            </a:fld>
            <a:endParaRPr lang="en-US" dirty="0">
              <a:solidFill>
                <a:schemeClr val="bg2"/>
              </a:solidFill>
            </a:endParaRPr>
          </a:p>
        </p:txBody>
      </p:sp>
    </p:spTree>
    <p:extLst>
      <p:ext uri="{BB962C8B-B14F-4D97-AF65-F5344CB8AC3E}">
        <p14:creationId xmlns:p14="http://schemas.microsoft.com/office/powerpoint/2010/main" val="3661299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ln/>
        </p:spPr>
        <p:txBody>
          <a:bodyPr/>
          <a:lstStyle/>
          <a:p>
            <a:r>
              <a:rPr lang="en-US" sz="3600" dirty="0"/>
              <a:t>Dynamic Tracing: Abstraction to Flow Tables</a:t>
            </a:r>
          </a:p>
        </p:txBody>
      </p:sp>
      <p:grpSp>
        <p:nvGrpSpPr>
          <p:cNvPr id="63496" name="Group 8"/>
          <p:cNvGrpSpPr>
            <a:grpSpLocks/>
          </p:cNvGrpSpPr>
          <p:nvPr/>
        </p:nvGrpSpPr>
        <p:grpSpPr bwMode="auto">
          <a:xfrm>
            <a:off x="4733149" y="1292337"/>
            <a:ext cx="2185988" cy="1609725"/>
            <a:chOff x="0" y="0"/>
            <a:chExt cx="2448" cy="1352"/>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4" y="0"/>
              <a:ext cx="744" cy="10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63494"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88" y="8"/>
              <a:ext cx="744" cy="6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63495" name="Picture 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2448" cy="13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grpSp>
      <p:sp>
        <p:nvSpPr>
          <p:cNvPr id="63629" name="Rectangle 141"/>
          <p:cNvSpPr>
            <a:spLocks/>
          </p:cNvSpPr>
          <p:nvPr/>
        </p:nvSpPr>
        <p:spPr bwMode="auto">
          <a:xfrm>
            <a:off x="1780875" y="1390651"/>
            <a:ext cx="2917836" cy="1085093"/>
          </a:xfrm>
          <a:prstGeom prst="rect">
            <a:avLst/>
          </a:prstGeom>
          <a:noFill/>
          <a:ln w="12700" cap="flat">
            <a:solidFill>
              <a:schemeClr val="tx1"/>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1</a:t>
            </a:r>
            <a:r>
              <a:rPr lang="en-US" sz="1900" baseline="0" dirty="0">
                <a:solidFill>
                  <a:srgbClr val="606060"/>
                </a:solidFill>
                <a:latin typeface="Helvetica Neue" charset="0"/>
                <a:cs typeface="Helvetica Neue" charset="0"/>
                <a:sym typeface="Helvetica Neue" charset="0"/>
              </a:rPr>
              <a:t>. </a:t>
            </a:r>
            <a:r>
              <a:rPr lang="en-US" sz="1900" b="1" baseline="0" dirty="0">
                <a:solidFill>
                  <a:srgbClr val="FF0000"/>
                </a:solidFill>
                <a:latin typeface="Helvetica Neue" charset="0"/>
                <a:cs typeface="Helvetica Neue" charset="0"/>
                <a:sym typeface="Helvetica Neue" charset="0"/>
              </a:rPr>
              <a:t>Observes decision dependency</a:t>
            </a:r>
            <a:r>
              <a:rPr lang="en-US" sz="1900" baseline="0" dirty="0">
                <a:solidFill>
                  <a:srgbClr val="606060"/>
                </a:solidFill>
                <a:latin typeface="Helvetica Neue" charset="0"/>
                <a:cs typeface="Helvetica Neue" charset="0"/>
                <a:sym typeface="Helvetica Neue" charset="0"/>
              </a:rPr>
              <a:t> of </a:t>
            </a:r>
            <a:r>
              <a:rPr lang="en-US" sz="1900" baseline="0" dirty="0" err="1">
                <a:solidFill>
                  <a:srgbClr val="606060"/>
                </a:solidFill>
                <a:latin typeface="Helvetica Neue" charset="0"/>
                <a:cs typeface="Helvetica Neue" charset="0"/>
                <a:sym typeface="Helvetica Neue" charset="0"/>
              </a:rPr>
              <a:t>onPacket</a:t>
            </a:r>
            <a:r>
              <a:rPr lang="en-US" sz="1900" baseline="0" dirty="0">
                <a:solidFill>
                  <a:srgbClr val="606060"/>
                </a:solidFill>
                <a:latin typeface="Helvetica Neue" charset="0"/>
                <a:cs typeface="Helvetica Neue" charset="0"/>
                <a:sym typeface="Helvetica Neue" charset="0"/>
              </a:rPr>
              <a:t> on </a:t>
            </a:r>
            <a:r>
              <a:rPr lang="en-US" sz="1900" baseline="0" dirty="0" err="1">
                <a:solidFill>
                  <a:srgbClr val="606060"/>
                </a:solidFill>
                <a:latin typeface="Helvetica Neue" charset="0"/>
                <a:cs typeface="Helvetica Neue" charset="0"/>
                <a:sym typeface="Helvetica Neue" charset="0"/>
              </a:rPr>
              <a:t>pkt</a:t>
            </a:r>
            <a:r>
              <a:rPr lang="en-US" sz="1900" baseline="0" dirty="0">
                <a:solidFill>
                  <a:srgbClr val="606060"/>
                </a:solidFill>
                <a:latin typeface="Helvetica Neue" charset="0"/>
                <a:cs typeface="Helvetica Neue" charset="0"/>
                <a:sym typeface="Helvetica Neue" charset="0"/>
              </a:rPr>
              <a:t> attributes.</a:t>
            </a:r>
          </a:p>
        </p:txBody>
      </p:sp>
      <p:grpSp>
        <p:nvGrpSpPr>
          <p:cNvPr id="3" name="Group 2"/>
          <p:cNvGrpSpPr/>
          <p:nvPr/>
        </p:nvGrpSpPr>
        <p:grpSpPr>
          <a:xfrm>
            <a:off x="7019047" y="3145755"/>
            <a:ext cx="3410851" cy="3218357"/>
            <a:chOff x="5495046" y="3145754"/>
            <a:chExt cx="3410851" cy="3218357"/>
          </a:xfrm>
        </p:grpSpPr>
        <p:sp>
          <p:nvSpPr>
            <p:cNvPr id="63490" name="AutoShape 2"/>
            <p:cNvSpPr>
              <a:spLocks/>
            </p:cNvSpPr>
            <p:nvPr/>
          </p:nvSpPr>
          <p:spPr bwMode="auto">
            <a:xfrm rot="2428321">
              <a:off x="5495046" y="3145754"/>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63491" name="Picture 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208363" y="3297233"/>
              <a:ext cx="2185988" cy="160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63630" name="Rectangle 142"/>
            <p:cNvSpPr>
              <a:spLocks/>
            </p:cNvSpPr>
            <p:nvPr/>
          </p:nvSpPr>
          <p:spPr bwMode="auto">
            <a:xfrm>
              <a:off x="5798791" y="5204003"/>
              <a:ext cx="3107106" cy="1160108"/>
            </a:xfrm>
            <a:prstGeom prst="rect">
              <a:avLst/>
            </a:prstGeom>
            <a:noFill/>
            <a:ln w="12700" cap="flat">
              <a:solidFill>
                <a:schemeClr val="tx1"/>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a:spcBef>
                  <a:spcPts val="2835"/>
                </a:spcBef>
              </a:pPr>
              <a:r>
                <a:rPr lang="en-US" sz="1900" b="1" baseline="0" dirty="0">
                  <a:solidFill>
                    <a:srgbClr val="606060"/>
                  </a:solidFill>
                  <a:latin typeface="Helvetica Neue" charset="0"/>
                  <a:cs typeface="Helvetica Neue" charset="0"/>
                  <a:sym typeface="Helvetica Neue" charset="0"/>
                </a:rPr>
                <a:t>2</a:t>
              </a:r>
              <a:r>
                <a:rPr lang="en-US" sz="1900" baseline="0" dirty="0">
                  <a:solidFill>
                    <a:srgbClr val="606060"/>
                  </a:solidFill>
                  <a:latin typeface="Helvetica Neue" charset="0"/>
                  <a:cs typeface="Helvetica Neue" charset="0"/>
                  <a:sym typeface="Helvetica Neue" charset="0"/>
                </a:rPr>
                <a:t>. Builds a </a:t>
              </a:r>
              <a:r>
                <a:rPr lang="en-US" sz="1900" b="1" baseline="0" dirty="0">
                  <a:solidFill>
                    <a:srgbClr val="FF0000"/>
                  </a:solidFill>
                  <a:latin typeface="Helvetica Neue" charset="0"/>
                  <a:cs typeface="Helvetica Neue" charset="0"/>
                  <a:sym typeface="Helvetica Neue" charset="0"/>
                </a:rPr>
                <a:t>trace tree (TT)</a:t>
              </a:r>
              <a:r>
                <a:rPr lang="en-US" sz="1900" baseline="0" dirty="0">
                  <a:solidFill>
                    <a:srgbClr val="606060"/>
                  </a:solidFill>
                  <a:latin typeface="Helvetica Neue" charset="0"/>
                  <a:cs typeface="Helvetica Neue" charset="0"/>
                  <a:sym typeface="Helvetica Neue" charset="0"/>
                </a:rPr>
                <a:t>, a </a:t>
              </a:r>
              <a:r>
                <a:rPr lang="en-US" sz="1900" baseline="0" dirty="0">
                  <a:solidFill>
                    <a:srgbClr val="E46C0A"/>
                  </a:solidFill>
                  <a:latin typeface="Helvetica Neue" charset="0"/>
                  <a:cs typeface="Helvetica Neue" charset="0"/>
                  <a:sym typeface="Helvetica Neue" charset="0"/>
                </a:rPr>
                <a:t>universal</a:t>
              </a:r>
              <a:r>
                <a:rPr lang="en-US" sz="1900" baseline="0" dirty="0">
                  <a:solidFill>
                    <a:srgbClr val="606060"/>
                  </a:solidFill>
                  <a:latin typeface="Helvetica Neue" charset="0"/>
                  <a:cs typeface="Helvetica Neue" charset="0"/>
                  <a:sym typeface="Helvetica Neue" charset="0"/>
                </a:rPr>
                <a:t> (general), partial decision tree representation of any </a:t>
              </a:r>
              <a:r>
                <a:rPr lang="en-US" sz="1900" baseline="0" dirty="0" err="1">
                  <a:solidFill>
                    <a:srgbClr val="606060"/>
                  </a:solidFill>
                  <a:latin typeface="Helvetica Neue" charset="0"/>
                  <a:cs typeface="Helvetica Neue" charset="0"/>
                  <a:sym typeface="Helvetica Neue" charset="0"/>
                </a:rPr>
                <a:t>onPacket</a:t>
              </a:r>
              <a:r>
                <a:rPr lang="en-US" sz="1900" baseline="0" dirty="0">
                  <a:solidFill>
                    <a:srgbClr val="606060"/>
                  </a:solidFill>
                  <a:latin typeface="Helvetica Neue" charset="0"/>
                  <a:cs typeface="Helvetica Neue" charset="0"/>
                  <a:sym typeface="Helvetica Neue" charset="0"/>
                </a:rPr>
                <a:t>.</a:t>
              </a:r>
            </a:p>
          </p:txBody>
        </p:sp>
      </p:grpSp>
      <p:grpSp>
        <p:nvGrpSpPr>
          <p:cNvPr id="8" name="Group 7"/>
          <p:cNvGrpSpPr/>
          <p:nvPr/>
        </p:nvGrpSpPr>
        <p:grpSpPr>
          <a:xfrm>
            <a:off x="1707800" y="3760098"/>
            <a:ext cx="6023895" cy="2673848"/>
            <a:chOff x="183799" y="3760098"/>
            <a:chExt cx="6023895" cy="2673848"/>
          </a:xfrm>
        </p:grpSpPr>
        <p:grpSp>
          <p:nvGrpSpPr>
            <p:cNvPr id="7" name="Group 6"/>
            <p:cNvGrpSpPr/>
            <p:nvPr/>
          </p:nvGrpSpPr>
          <p:grpSpPr>
            <a:xfrm>
              <a:off x="183799" y="3760098"/>
              <a:ext cx="5497261" cy="1957661"/>
              <a:chOff x="0" y="3810232"/>
              <a:chExt cx="5497261" cy="1957661"/>
            </a:xfrm>
          </p:grpSpPr>
          <p:pic>
            <p:nvPicPr>
              <p:cNvPr id="5" name="Picture 4"/>
              <p:cNvPicPr>
                <a:picLocks noChangeAspect="1"/>
              </p:cNvPicPr>
              <p:nvPr/>
            </p:nvPicPr>
            <p:blipFill>
              <a:blip r:embed="rId7"/>
              <a:stretch>
                <a:fillRect/>
              </a:stretch>
            </p:blipFill>
            <p:spPr>
              <a:xfrm>
                <a:off x="0" y="3964493"/>
                <a:ext cx="5346700" cy="1803400"/>
              </a:xfrm>
              <a:prstGeom prst="rect">
                <a:avLst/>
              </a:prstGeom>
            </p:spPr>
          </p:pic>
          <p:sp>
            <p:nvSpPr>
              <p:cNvPr id="6" name="Rectangle 5"/>
              <p:cNvSpPr/>
              <p:nvPr/>
            </p:nvSpPr>
            <p:spPr bwMode="auto">
              <a:xfrm>
                <a:off x="4578266" y="3810232"/>
                <a:ext cx="918995" cy="7353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15" name="AutoShape 2"/>
            <p:cNvSpPr>
              <a:spLocks/>
            </p:cNvSpPr>
            <p:nvPr/>
          </p:nvSpPr>
          <p:spPr bwMode="auto">
            <a:xfrm rot="8918078">
              <a:off x="5380102" y="4167155"/>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141"/>
            <p:cNvSpPr>
              <a:spLocks/>
            </p:cNvSpPr>
            <p:nvPr/>
          </p:nvSpPr>
          <p:spPr bwMode="auto">
            <a:xfrm>
              <a:off x="442872" y="5603956"/>
              <a:ext cx="3049309" cy="829990"/>
            </a:xfrm>
            <a:prstGeom prst="rect">
              <a:avLst/>
            </a:prstGeom>
            <a:noFill/>
            <a:ln w="12700" cap="flat">
              <a:solidFill>
                <a:schemeClr val="tx1"/>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3</a:t>
              </a:r>
              <a:r>
                <a:rPr lang="en-US" sz="1900" baseline="0" dirty="0">
                  <a:solidFill>
                    <a:srgbClr val="606060"/>
                  </a:solidFill>
                  <a:latin typeface="Helvetica Neue" charset="0"/>
                  <a:cs typeface="Helvetica Neue" charset="0"/>
                  <a:sym typeface="Helvetica Neue" charset="0"/>
                </a:rPr>
                <a:t>. </a:t>
              </a:r>
              <a:r>
                <a:rPr lang="en-US" sz="1900" b="1" baseline="0" dirty="0">
                  <a:solidFill>
                    <a:srgbClr val="FF0000"/>
                  </a:solidFill>
                  <a:latin typeface="Helvetica Neue" charset="0"/>
                  <a:cs typeface="Helvetica Neue" charset="0"/>
                  <a:sym typeface="Helvetica Neue" charset="0"/>
                </a:rPr>
                <a:t>Compile</a:t>
              </a:r>
              <a:r>
                <a:rPr lang="en-US" sz="1900" baseline="0" dirty="0">
                  <a:solidFill>
                    <a:srgbClr val="606060"/>
                  </a:solidFill>
                  <a:latin typeface="Helvetica Neue" charset="0"/>
                  <a:cs typeface="Helvetica Neue" charset="0"/>
                  <a:sym typeface="Helvetica Neue" charset="0"/>
                </a:rPr>
                <a:t> trace tree to generate flow tables (FTs).</a:t>
              </a:r>
            </a:p>
          </p:txBody>
        </p:sp>
      </p:grpSp>
      <p:sp>
        <p:nvSpPr>
          <p:cNvPr id="18" name="Slide Number Placeholder 6"/>
          <p:cNvSpPr>
            <a:spLocks noGrp="1"/>
          </p:cNvSpPr>
          <p:nvPr>
            <p:ph type="sldNum" sz="quarter" idx="10"/>
          </p:nvPr>
        </p:nvSpPr>
        <p:spPr>
          <a:xfrm>
            <a:off x="10264798" y="6553200"/>
            <a:ext cx="1905000" cy="304800"/>
          </a:xfrm>
        </p:spPr>
        <p:txBody>
          <a:bodyPr/>
          <a:lstStyle/>
          <a:p>
            <a:pPr>
              <a:defRPr/>
            </a:pPr>
            <a:fld id="{164B0F64-89EF-7A42-892D-484BAB952423}" type="slidenum">
              <a:rPr lang="en-US" smtClean="0"/>
              <a:pPr>
                <a:defRPr/>
              </a:pPr>
              <a:t>24</a:t>
            </a:fld>
            <a:endParaRPr lang="en-US" dirty="0">
              <a:solidFill>
                <a:schemeClr val="bg2"/>
              </a:solidFill>
            </a:endParaRPr>
          </a:p>
        </p:txBody>
      </p:sp>
    </p:spTree>
    <p:extLst>
      <p:ext uri="{BB962C8B-B14F-4D97-AF65-F5344CB8AC3E}">
        <p14:creationId xmlns:p14="http://schemas.microsoft.com/office/powerpoint/2010/main" val="1996379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1609726" y="783994"/>
            <a:ext cx="3243263" cy="57175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8721173" y="113111"/>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a:latin typeface="Menlo Regular" charset="0"/>
                <a:cs typeface="Menlo Regular" charset="0"/>
                <a:sym typeface="Menlo Regular" charset="0"/>
              </a:rPr>
              <a:t>EthSrc:1,</a:t>
            </a:r>
          </a:p>
          <a:p>
            <a:r>
              <a:rPr lang="en-US" sz="1500" baseline="0" dirty="0">
                <a:latin typeface="Menlo Regular" charset="0"/>
                <a:cs typeface="Menlo Regular" charset="0"/>
                <a:sym typeface="Menlo Regular" charset="0"/>
              </a:rPr>
              <a:t>EthDst:2,</a:t>
            </a: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5050393"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5541" name="Line 5"/>
          <p:cNvSpPr>
            <a:spLocks noChangeShapeType="1"/>
          </p:cNvSpPr>
          <p:nvPr/>
        </p:nvSpPr>
        <p:spPr bwMode="auto">
          <a:xfrm>
            <a:off x="6133522"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6130826" y="2368779"/>
            <a:ext cx="54045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5430088"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5441459" y="3875526"/>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6128511"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6119253"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6154407" y="3629689"/>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5549" name="Rectangle 13"/>
          <p:cNvSpPr>
            <a:spLocks/>
          </p:cNvSpPr>
          <p:nvPr/>
        </p:nvSpPr>
        <p:spPr bwMode="auto">
          <a:xfrm>
            <a:off x="6131190" y="4492548"/>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5550" name="Rectangle 14"/>
          <p:cNvSpPr>
            <a:spLocks/>
          </p:cNvSpPr>
          <p:nvPr/>
        </p:nvSpPr>
        <p:spPr bwMode="auto">
          <a:xfrm>
            <a:off x="2295525" y="84967"/>
            <a:ext cx="786780" cy="35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25</a:t>
            </a:fld>
            <a:endParaRPr lang="en-US" dirty="0">
              <a:solidFill>
                <a:schemeClr val="bg2"/>
              </a:solidFill>
            </a:endParaRPr>
          </a:p>
        </p:txBody>
      </p:sp>
      <p:sp>
        <p:nvSpPr>
          <p:cNvPr id="65545" name="Rectangle 9"/>
          <p:cNvSpPr>
            <a:spLocks/>
          </p:cNvSpPr>
          <p:nvPr/>
        </p:nvSpPr>
        <p:spPr bwMode="auto">
          <a:xfrm>
            <a:off x="5812490" y="5067949"/>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221905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55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5547"/>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655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5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4" grpId="0" animBg="1" autoUpdateAnimBg="0"/>
      <p:bldP spid="65546" grpId="0" animBg="1"/>
      <p:bldP spid="65547" grpId="0" animBg="1"/>
      <p:bldP spid="65548" grpId="0" autoUpdateAnimBg="0"/>
      <p:bldP spid="65549" grpId="0" autoUpdateAnimBg="0"/>
      <p:bldP spid="65545"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6438901" y="19051"/>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9004216" y="1"/>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4783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5200444" y="2060652"/>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5237126" y="2120269"/>
            <a:ext cx="68469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4064179"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7600" name="Rectangle 16"/>
          <p:cNvSpPr>
            <a:spLocks/>
          </p:cNvSpPr>
          <p:nvPr/>
        </p:nvSpPr>
        <p:spPr bwMode="auto">
          <a:xfrm>
            <a:off x="2295525" y="84967"/>
            <a:ext cx="786780" cy="35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6973789" y="65917"/>
            <a:ext cx="1415139" cy="35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6360320" y="1268410"/>
            <a:ext cx="2578893" cy="5169461"/>
            <a:chOff x="4836319" y="1268409"/>
            <a:chExt cx="2578893" cy="516946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608449"/>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26</a:t>
            </a:fld>
            <a:endParaRPr lang="en-US" dirty="0">
              <a:solidFill>
                <a:schemeClr val="bg2"/>
              </a:solidFill>
            </a:endParaRPr>
          </a:p>
        </p:txBody>
      </p:sp>
      <p:sp>
        <p:nvSpPr>
          <p:cNvPr id="27" name="Rectangle 2"/>
          <p:cNvSpPr>
            <a:spLocks/>
          </p:cNvSpPr>
          <p:nvPr/>
        </p:nvSpPr>
        <p:spPr bwMode="auto">
          <a:xfrm>
            <a:off x="1609726" y="1097594"/>
            <a:ext cx="3243263" cy="57175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r>
            <a:br>
              <a:rPr lang="en-US" sz="1400" baseline="0" dirty="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15188513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5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P spid="67596" grpId="0" animBg="1"/>
      <p:bldP spid="67597" grpId="0" animBg="1"/>
      <p:bldP spid="67598" grpId="0"/>
      <p:bldP spid="6759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6438901" y="19051"/>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9004216" y="1"/>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4783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5200444" y="2060652"/>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5237126" y="2120268"/>
            <a:ext cx="70821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4064179"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7600" name="Rectangle 16"/>
          <p:cNvSpPr>
            <a:spLocks/>
          </p:cNvSpPr>
          <p:nvPr/>
        </p:nvSpPr>
        <p:spPr bwMode="auto">
          <a:xfrm>
            <a:off x="2295525" y="84967"/>
            <a:ext cx="786780" cy="35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6973789" y="65917"/>
            <a:ext cx="1415139" cy="35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6360320" y="1268410"/>
            <a:ext cx="2578893" cy="5138101"/>
            <a:chOff x="4836319" y="1268409"/>
            <a:chExt cx="2578893" cy="513810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577089"/>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a:solidFill>
                    <a:srgbClr val="FF0000"/>
                  </a:solidFill>
                  <a:latin typeface="Menlo Regular" charset="0"/>
                  <a:cs typeface="Menlo Regular" charset="0"/>
                  <a:sym typeface="Menlo Regular" charset="0"/>
                </a:rPr>
                <a:t>null</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98451" y="3324225"/>
              <a:ext cx="1170717"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88263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27</a:t>
            </a:fld>
            <a:endParaRPr lang="en-US" dirty="0">
              <a:solidFill>
                <a:schemeClr val="bg2"/>
              </a:solidFill>
            </a:endParaRPr>
          </a:p>
        </p:txBody>
      </p:sp>
      <p:sp>
        <p:nvSpPr>
          <p:cNvPr id="27" name="Rectangle 2"/>
          <p:cNvSpPr>
            <a:spLocks/>
          </p:cNvSpPr>
          <p:nvPr/>
        </p:nvSpPr>
        <p:spPr bwMode="auto">
          <a:xfrm>
            <a:off x="1609726" y="1097594"/>
            <a:ext cx="3243263" cy="57175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r>
            <a:br>
              <a:rPr lang="en-US" sz="1400" baseline="0" dirty="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16824422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a:t>Trace Tree Formal Spec</a:t>
            </a:r>
          </a:p>
        </p:txBody>
      </p:sp>
      <p:sp>
        <p:nvSpPr>
          <p:cNvPr id="2" name="Content Placeholder 1"/>
          <p:cNvSpPr>
            <a:spLocks noGrp="1"/>
          </p:cNvSpPr>
          <p:nvPr>
            <p:ph idx="1"/>
          </p:nvPr>
        </p:nvSpPr>
        <p:spPr>
          <a:xfrm>
            <a:off x="4487333" y="990600"/>
            <a:ext cx="6018742" cy="5334000"/>
          </a:xfrm>
        </p:spPr>
        <p:txBody>
          <a:bodyPr/>
          <a:lstStyle/>
          <a:p>
            <a:r>
              <a:rPr lang="en-US" sz="2800" dirty="0"/>
              <a:t>A tree w/ 4 types of nodes</a:t>
            </a:r>
          </a:p>
          <a:p>
            <a:pPr marL="457200" lvl="1" indent="0">
              <a:buNone/>
            </a:pPr>
            <a:r>
              <a:rPr lang="en-US" sz="2400" b="1" dirty="0"/>
              <a:t>    T</a:t>
            </a:r>
            <a:r>
              <a:rPr lang="en-US" sz="2400" dirty="0"/>
              <a:t> node: assertion on packet attributes</a:t>
            </a:r>
          </a:p>
          <a:p>
            <a:pPr marL="457200" lvl="1" indent="0">
              <a:buNone/>
            </a:pPr>
            <a:r>
              <a:rPr lang="en-US" sz="2400" b="1" dirty="0"/>
              <a:t>    V</a:t>
            </a:r>
            <a:r>
              <a:rPr lang="en-US" sz="2400" dirty="0"/>
              <a:t> node: multi-way branching on a packet   </a:t>
            </a:r>
            <a:br>
              <a:rPr lang="en-US" sz="2400" dirty="0"/>
            </a:br>
            <a:r>
              <a:rPr lang="en-US" sz="2400" dirty="0"/>
              <a:t>    attribute</a:t>
            </a:r>
          </a:p>
          <a:p>
            <a:pPr marL="457200" lvl="1" indent="0">
              <a:buNone/>
            </a:pPr>
            <a:r>
              <a:rPr lang="en-US" sz="2400" b="1" dirty="0"/>
              <a:t>    L</a:t>
            </a:r>
            <a:r>
              <a:rPr lang="en-US" sz="2400" dirty="0"/>
              <a:t> node: leaf node labeled w/ action</a:t>
            </a:r>
          </a:p>
          <a:p>
            <a:pPr marL="457200" lvl="1" indent="0">
              <a:buNone/>
            </a:pPr>
            <a:r>
              <a:rPr lang="en-US" sz="2400" b="1" dirty="0"/>
              <a:t>    ?</a:t>
            </a:r>
            <a:r>
              <a:rPr lang="en-US" sz="2400" dirty="0"/>
              <a:t> node: unknown </a:t>
            </a:r>
          </a:p>
          <a:p>
            <a:r>
              <a:rPr lang="en-US" sz="2800" b="1" dirty="0"/>
              <a:t>TT search</a:t>
            </a:r>
            <a:r>
              <a:rPr lang="en-US" sz="2800" dirty="0"/>
              <a:t>: traverse tree for a given packet to determine action or no answer</a:t>
            </a:r>
          </a:p>
          <a:p>
            <a:r>
              <a:rPr lang="en-US" sz="2800" b="1" dirty="0"/>
              <a:t>TT correctness</a:t>
            </a:r>
            <a:r>
              <a:rPr lang="en-US" sz="2800" dirty="0"/>
              <a:t>: if TT records an answer for a given packet, the answer is the same as the original algorithm </a:t>
            </a:r>
          </a:p>
        </p:txBody>
      </p:sp>
      <p:grpSp>
        <p:nvGrpSpPr>
          <p:cNvPr id="5" name="Group 4"/>
          <p:cNvGrpSpPr/>
          <p:nvPr/>
        </p:nvGrpSpPr>
        <p:grpSpPr>
          <a:xfrm>
            <a:off x="1703655" y="1042632"/>
            <a:ext cx="2578893" cy="5169461"/>
            <a:chOff x="4836319" y="1268409"/>
            <a:chExt cx="2578893" cy="5169461"/>
          </a:xfrm>
        </p:grpSpPr>
        <p:sp>
          <p:nvSpPr>
            <p:cNvPr id="6"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7"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8"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9"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10"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11"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12"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13"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14"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1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1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8"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0" name="Slide Number Placeholder 6"/>
          <p:cNvSpPr>
            <a:spLocks noGrp="1"/>
          </p:cNvSpPr>
          <p:nvPr>
            <p:ph type="sldNum" sz="quarter" idx="10"/>
          </p:nvPr>
        </p:nvSpPr>
        <p:spPr>
          <a:xfrm>
            <a:off x="10287000" y="6591306"/>
            <a:ext cx="1905000" cy="304800"/>
          </a:xfrm>
        </p:spPr>
        <p:txBody>
          <a:bodyPr/>
          <a:lstStyle/>
          <a:p>
            <a:pPr>
              <a:defRPr/>
            </a:pPr>
            <a:fld id="{164B0F64-89EF-7A42-892D-484BAB952423}" type="slidenum">
              <a:rPr lang="en-US" smtClean="0"/>
              <a:pPr>
                <a:defRPr/>
              </a:pPr>
              <a:t>28</a:t>
            </a:fld>
            <a:endParaRPr lang="en-US" dirty="0">
              <a:solidFill>
                <a:schemeClr val="bg2"/>
              </a:solidFill>
            </a:endParaRPr>
          </a:p>
        </p:txBody>
      </p:sp>
      <p:cxnSp>
        <p:nvCxnSpPr>
          <p:cNvPr id="21" name="Straight Arrow Connector 20"/>
          <p:cNvCxnSpPr>
            <a:endCxn id="18" idx="3"/>
          </p:cNvCxnSpPr>
          <p:nvPr/>
        </p:nvCxnSpPr>
        <p:spPr bwMode="auto">
          <a:xfrm flipH="1" flipV="1">
            <a:off x="4114274" y="1459531"/>
            <a:ext cx="1191505" cy="276137"/>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3" name="Straight Arrow Connector 22"/>
          <p:cNvCxnSpPr>
            <a:endCxn id="15" idx="7"/>
          </p:cNvCxnSpPr>
          <p:nvPr/>
        </p:nvCxnSpPr>
        <p:spPr bwMode="auto">
          <a:xfrm flipH="1">
            <a:off x="4053632" y="2254957"/>
            <a:ext cx="1291658" cy="976006"/>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5" name="Straight Arrow Connector 24"/>
          <p:cNvCxnSpPr/>
          <p:nvPr/>
        </p:nvCxnSpPr>
        <p:spPr bwMode="auto">
          <a:xfrm flipH="1">
            <a:off x="4120444" y="3084690"/>
            <a:ext cx="1193802" cy="2559754"/>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sp>
        <p:nvSpPr>
          <p:cNvPr id="30" name="Freeform 29"/>
          <p:cNvSpPr/>
          <p:nvPr/>
        </p:nvSpPr>
        <p:spPr>
          <a:xfrm>
            <a:off x="2003779" y="3584223"/>
            <a:ext cx="3372555" cy="2978397"/>
          </a:xfrm>
          <a:custGeom>
            <a:avLst/>
            <a:gdLst>
              <a:gd name="connsiteX0" fmla="*/ 3372555 w 3372555"/>
              <a:gd name="connsiteY0" fmla="*/ 0 h 2978397"/>
              <a:gd name="connsiteX1" fmla="*/ 1679222 w 3372555"/>
              <a:gd name="connsiteY1" fmla="*/ 2977445 h 2978397"/>
              <a:gd name="connsiteX2" fmla="*/ 0 w 3372555"/>
              <a:gd name="connsiteY2" fmla="*/ 352778 h 2978397"/>
            </a:gdLst>
            <a:ahLst/>
            <a:cxnLst>
              <a:cxn ang="0">
                <a:pos x="connsiteX0" y="connsiteY0"/>
              </a:cxn>
              <a:cxn ang="0">
                <a:pos x="connsiteX1" y="connsiteY1"/>
              </a:cxn>
              <a:cxn ang="0">
                <a:pos x="connsiteX2" y="connsiteY2"/>
              </a:cxn>
            </a:cxnLst>
            <a:rect l="l" t="t" r="r" b="b"/>
            <a:pathLst>
              <a:path w="3372555" h="2978397">
                <a:moveTo>
                  <a:pt x="3372555" y="0"/>
                </a:moveTo>
                <a:cubicBezTo>
                  <a:pt x="2806934" y="1459324"/>
                  <a:pt x="2241314" y="2918649"/>
                  <a:pt x="1679222" y="2977445"/>
                </a:cubicBezTo>
                <a:cubicBezTo>
                  <a:pt x="1117129" y="3036241"/>
                  <a:pt x="0" y="352778"/>
                  <a:pt x="0" y="352778"/>
                </a:cubicBezTo>
              </a:path>
            </a:pathLst>
          </a:custGeom>
          <a:ln>
            <a:solidFill>
              <a:srgbClr val="000000"/>
            </a:solidFill>
            <a:prstDash val="dash"/>
            <a:tailEnd type="triangle" w="lg" len="med"/>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065486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40" name="Line 8"/>
          <p:cNvSpPr>
            <a:spLocks noChangeShapeType="1"/>
          </p:cNvSpPr>
          <p:nvPr/>
        </p:nvSpPr>
        <p:spPr bwMode="auto">
          <a:xfrm rot="10800000">
            <a:off x="5626299" y="2625329"/>
            <a:ext cx="2164556" cy="381000"/>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49" name="Line 17"/>
          <p:cNvSpPr>
            <a:spLocks noChangeShapeType="1"/>
          </p:cNvSpPr>
          <p:nvPr/>
        </p:nvSpPr>
        <p:spPr bwMode="auto">
          <a:xfrm rot="10800000" flipH="1">
            <a:off x="8603456" y="4467225"/>
            <a:ext cx="0" cy="376238"/>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54" name="Line 22"/>
          <p:cNvSpPr>
            <a:spLocks noChangeShapeType="1"/>
          </p:cNvSpPr>
          <p:nvPr/>
        </p:nvSpPr>
        <p:spPr bwMode="auto">
          <a:xfrm rot="10800000">
            <a:off x="7862292" y="3529012"/>
            <a:ext cx="742950" cy="40600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25" name="Rectangle 23"/>
          <p:cNvSpPr>
            <a:spLocks/>
          </p:cNvSpPr>
          <p:nvPr/>
        </p:nvSpPr>
        <p:spPr bwMode="auto">
          <a:xfrm>
            <a:off x="2299263" y="3447583"/>
            <a:ext cx="1968631" cy="4007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2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29</a:t>
            </a:fld>
            <a:endParaRPr lang="en-US" dirty="0">
              <a:solidFill>
                <a:schemeClr val="bg2"/>
              </a:solidFill>
            </a:endParaRPr>
          </a:p>
        </p:txBody>
      </p:sp>
      <p:sp>
        <p:nvSpPr>
          <p:cNvPr id="27" name="Line 22"/>
          <p:cNvSpPr>
            <a:spLocks noChangeShapeType="1"/>
          </p:cNvSpPr>
          <p:nvPr/>
        </p:nvSpPr>
        <p:spPr bwMode="auto">
          <a:xfrm rot="10800000" flipH="1">
            <a:off x="7112001" y="3556000"/>
            <a:ext cx="776111" cy="451556"/>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28" name="Line 8"/>
          <p:cNvSpPr>
            <a:spLocks noChangeShapeType="1"/>
          </p:cNvSpPr>
          <p:nvPr/>
        </p:nvSpPr>
        <p:spPr bwMode="auto">
          <a:xfrm rot="10800000" flipH="1">
            <a:off x="3654779" y="2667000"/>
            <a:ext cx="2017889" cy="43744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Tree>
    <p:extLst>
      <p:ext uri="{BB962C8B-B14F-4D97-AF65-F5344CB8AC3E}">
        <p14:creationId xmlns:p14="http://schemas.microsoft.com/office/powerpoint/2010/main" val="738792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96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965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964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6964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animBg="1"/>
      <p:bldP spid="69640" grpId="1" animBg="1"/>
      <p:bldP spid="69649" grpId="0" animBg="1"/>
      <p:bldP spid="69649" grpId="1" animBg="1"/>
      <p:bldP spid="69654" grpId="0" animBg="1"/>
      <p:bldP spid="69654" grpId="1" animBg="1"/>
      <p:bldP spid="69655" grpId="0"/>
      <p:bldP spid="37" grpId="0"/>
      <p:bldP spid="25" grpId="0"/>
      <p:bldP spid="27" grpId="0" animBg="1"/>
      <p:bldP spid="27" grpId="1"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2130426"/>
            <a:ext cx="10680700" cy="1470025"/>
          </a:xfrm>
          <a:ln/>
        </p:spPr>
        <p:txBody>
          <a:bodyPr/>
          <a:lstStyle/>
          <a:p>
            <a:r>
              <a:rPr lang="en-US" sz="5400" dirty="0" smtClean="0">
                <a:solidFill>
                  <a:srgbClr val="C00000"/>
                </a:solidFill>
              </a:rPr>
              <a:t>Conceptual Intro: </a:t>
            </a:r>
            <a:br>
              <a:rPr lang="en-US" sz="5400" dirty="0" smtClean="0">
                <a:solidFill>
                  <a:srgbClr val="C00000"/>
                </a:solidFill>
              </a:rPr>
            </a:br>
            <a:r>
              <a:rPr lang="en-US" sz="5400" smtClean="0">
                <a:solidFill>
                  <a:srgbClr val="C00000"/>
                </a:solidFill>
              </a:rPr>
              <a:t>The FAST Maple </a:t>
            </a:r>
            <a:r>
              <a:rPr lang="en-US" sz="5400" dirty="0" smtClean="0">
                <a:solidFill>
                  <a:srgbClr val="C00000"/>
                </a:solidFill>
              </a:rPr>
              <a:t>Programming Model</a:t>
            </a:r>
            <a:endParaRPr lang="en-US" sz="54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3</a:t>
            </a:fld>
            <a:endParaRPr lang="en-US" dirty="0">
              <a:solidFill>
                <a:schemeClr val="bg2"/>
              </a:solidFill>
            </a:endParaRPr>
          </a:p>
        </p:txBody>
      </p:sp>
    </p:spTree>
    <p:extLst>
      <p:ext uri="{BB962C8B-B14F-4D97-AF65-F5344CB8AC3E}">
        <p14:creationId xmlns:p14="http://schemas.microsoft.com/office/powerpoint/2010/main" val="17706821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56" name="Line 24"/>
          <p:cNvSpPr>
            <a:spLocks noChangeShapeType="1"/>
          </p:cNvSpPr>
          <p:nvPr/>
        </p:nvSpPr>
        <p:spPr bwMode="auto">
          <a:xfrm rot="10800000" flipH="1">
            <a:off x="5641479" y="2664620"/>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grpSp>
        <p:nvGrpSpPr>
          <p:cNvPr id="5" name="Group 4"/>
          <p:cNvGrpSpPr/>
          <p:nvPr/>
        </p:nvGrpSpPr>
        <p:grpSpPr>
          <a:xfrm>
            <a:off x="2009776"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4177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36" name="Line 16"/>
          <p:cNvSpPr>
            <a:spLocks noChangeShapeType="1"/>
          </p:cNvSpPr>
          <p:nvPr/>
        </p:nvSpPr>
        <p:spPr bwMode="auto">
          <a:xfrm flipV="1">
            <a:off x="7130388" y="4515345"/>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800" baseline="0"/>
          </a:p>
        </p:txBody>
      </p:sp>
      <p:sp>
        <p:nvSpPr>
          <p:cNvPr id="38" name="Line 16"/>
          <p:cNvSpPr>
            <a:spLocks noChangeShapeType="1"/>
          </p:cNvSpPr>
          <p:nvPr/>
        </p:nvSpPr>
        <p:spPr bwMode="auto">
          <a:xfrm flipV="1">
            <a:off x="8950582" y="5373267"/>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800" baseline="0"/>
          </a:p>
        </p:txBody>
      </p:sp>
      <p:sp>
        <p:nvSpPr>
          <p:cNvPr id="31" name="Rectangle 23"/>
          <p:cNvSpPr>
            <a:spLocks/>
          </p:cNvSpPr>
          <p:nvPr/>
        </p:nvSpPr>
        <p:spPr bwMode="auto">
          <a:xfrm>
            <a:off x="2299263" y="3447583"/>
            <a:ext cx="1968631" cy="4007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32"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30</a:t>
            </a:fld>
            <a:endParaRPr lang="en-US" dirty="0">
              <a:solidFill>
                <a:schemeClr val="bg2"/>
              </a:solidFill>
            </a:endParaRPr>
          </a:p>
        </p:txBody>
      </p:sp>
    </p:spTree>
    <p:extLst>
      <p:ext uri="{BB962C8B-B14F-4D97-AF65-F5344CB8AC3E}">
        <p14:creationId xmlns:p14="http://schemas.microsoft.com/office/powerpoint/2010/main" val="5138512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6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6" grpId="0" animBg="1"/>
      <p:bldP spid="36" grpId="0" animBg="1"/>
      <p:bldP spid="3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2" name="Line 20"/>
          <p:cNvSpPr>
            <a:spLocks noChangeShapeType="1"/>
          </p:cNvSpPr>
          <p:nvPr/>
        </p:nvSpPr>
        <p:spPr bwMode="auto">
          <a:xfrm>
            <a:off x="2009776" y="6324601"/>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56" name="Line 24"/>
          <p:cNvSpPr>
            <a:spLocks noChangeShapeType="1"/>
          </p:cNvSpPr>
          <p:nvPr/>
        </p:nvSpPr>
        <p:spPr bwMode="auto">
          <a:xfrm rot="10800000" flipH="1">
            <a:off x="5641479" y="2664620"/>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57" name="Rectangle 25"/>
          <p:cNvSpPr>
            <a:spLocks/>
          </p:cNvSpPr>
          <p:nvPr/>
        </p:nvSpPr>
        <p:spPr bwMode="auto">
          <a:xfrm>
            <a:off x="4234162" y="5493693"/>
            <a:ext cx="208459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dirty="0">
                <a:latin typeface="Menlo Regular" charset="0"/>
                <a:cs typeface="Menlo Regular" charset="0"/>
                <a:sym typeface="Menlo Regular" charset="0"/>
              </a:rPr>
              <a:t>match:{</a:t>
            </a: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==22}</a:t>
            </a:r>
          </a:p>
        </p:txBody>
      </p:sp>
      <p:sp>
        <p:nvSpPr>
          <p:cNvPr id="69658" name="Rectangle 26"/>
          <p:cNvSpPr>
            <a:spLocks/>
          </p:cNvSpPr>
          <p:nvPr/>
        </p:nvSpPr>
        <p:spPr bwMode="auto">
          <a:xfrm>
            <a:off x="4177903" y="5798493"/>
            <a:ext cx="2205732"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62" name="Rectangle 30"/>
          <p:cNvSpPr>
            <a:spLocks/>
          </p:cNvSpPr>
          <p:nvPr/>
        </p:nvSpPr>
        <p:spPr bwMode="auto">
          <a:xfrm>
            <a:off x="4234161" y="5210146"/>
            <a:ext cx="1304801"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nvGrpSpPr>
          <p:cNvPr id="2" name="Group 1"/>
          <p:cNvGrpSpPr/>
          <p:nvPr/>
        </p:nvGrpSpPr>
        <p:grpSpPr>
          <a:xfrm>
            <a:off x="6113648" y="2060321"/>
            <a:ext cx="3936206" cy="4048125"/>
            <a:chOff x="4807744" y="2085975"/>
            <a:chExt cx="3936206" cy="4048125"/>
          </a:xfrm>
        </p:grpSpPr>
        <p:sp>
          <p:nvSpPr>
            <p:cNvPr id="69663" name="Oval 31"/>
            <p:cNvSpPr>
              <a:spLocks/>
            </p:cNvSpPr>
            <p:nvPr/>
          </p:nvSpPr>
          <p:spPr bwMode="auto">
            <a:xfrm>
              <a:off x="6800850" y="208597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1</a:t>
              </a:r>
            </a:p>
          </p:txBody>
        </p:sp>
        <p:sp>
          <p:nvSpPr>
            <p:cNvPr id="69637" name="AutoShape 5"/>
            <p:cNvSpPr>
              <a:spLocks/>
            </p:cNvSpPr>
            <p:nvPr/>
          </p:nvSpPr>
          <p:spPr bwMode="auto">
            <a:xfrm>
              <a:off x="4807744" y="2847975"/>
              <a:ext cx="3936206" cy="3286125"/>
            </a:xfrm>
            <a:prstGeom prst="roundRect">
              <a:avLst>
                <a:gd name="adj" fmla="val 4347"/>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grpSp>
      <p:sp>
        <p:nvSpPr>
          <p:cNvPr id="69664" name="Oval 32"/>
          <p:cNvSpPr>
            <a:spLocks/>
          </p:cNvSpPr>
          <p:nvPr/>
        </p:nvSpPr>
        <p:spPr bwMode="auto">
          <a:xfrm>
            <a:off x="5017294" y="2857501"/>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2</a:t>
            </a:r>
          </a:p>
        </p:txBody>
      </p:sp>
      <p:grpSp>
        <p:nvGrpSpPr>
          <p:cNvPr id="4" name="Group 3"/>
          <p:cNvGrpSpPr/>
          <p:nvPr/>
        </p:nvGrpSpPr>
        <p:grpSpPr>
          <a:xfrm>
            <a:off x="2095500" y="1952626"/>
            <a:ext cx="2166056" cy="4181475"/>
            <a:chOff x="571500" y="1952625"/>
            <a:chExt cx="2014538" cy="4181475"/>
          </a:xfrm>
        </p:grpSpPr>
        <p:sp>
          <p:nvSpPr>
            <p:cNvPr id="69636" name="AutoShape 4"/>
            <p:cNvSpPr>
              <a:spLocks/>
            </p:cNvSpPr>
            <p:nvPr/>
          </p:nvSpPr>
          <p:spPr bwMode="auto">
            <a:xfrm>
              <a:off x="571500" y="2847975"/>
              <a:ext cx="2014538" cy="3286125"/>
            </a:xfrm>
            <a:prstGeom prst="roundRect">
              <a:avLst>
                <a:gd name="adj" fmla="val 5315"/>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5" name="Oval 33"/>
            <p:cNvSpPr>
              <a:spLocks/>
            </p:cNvSpPr>
            <p:nvPr/>
          </p:nvSpPr>
          <p:spPr bwMode="auto">
            <a:xfrm>
              <a:off x="1293019" y="195262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3</a:t>
              </a:r>
            </a:p>
          </p:txBody>
        </p:sp>
      </p:gr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39" name="Rectangle 38"/>
          <p:cNvSpPr/>
          <p:nvPr/>
        </p:nvSpPr>
        <p:spPr>
          <a:xfrm>
            <a:off x="2705101" y="897938"/>
            <a:ext cx="7113179"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baseline="0" dirty="0">
                <a:solidFill>
                  <a:srgbClr val="000090"/>
                </a:solidFill>
                <a:latin typeface="Arial" pitchFamily="-105" charset="0"/>
                <a:ea typeface="ＭＳ Ｐゴシック" pitchFamily="-105" charset="-128"/>
                <a:cs typeface="ＭＳ Ｐゴシック" pitchFamily="-105" charset="-128"/>
              </a:rPr>
              <a:t>Maple can use simple, classical in-order tree traversal to </a:t>
            </a:r>
            <a:r>
              <a:rPr lang="en-US" altLang="zh-CN" baseline="0" dirty="0">
                <a:solidFill>
                  <a:srgbClr val="C00000"/>
                </a:solidFill>
                <a:latin typeface="Arial" pitchFamily="-105" charset="0"/>
                <a:ea typeface="ＭＳ Ｐゴシック" pitchFamily="-105" charset="-128"/>
                <a:cs typeface="ＭＳ Ｐゴシック" pitchFamily="-105" charset="-128"/>
              </a:rPr>
              <a:t>automate</a:t>
            </a:r>
            <a:r>
              <a:rPr lang="en-US" altLang="zh-CN" baseline="0" dirty="0">
                <a:solidFill>
                  <a:srgbClr val="000090"/>
                </a:solidFill>
                <a:latin typeface="Arial" pitchFamily="-105" charset="0"/>
                <a:ea typeface="ＭＳ Ｐゴシック" pitchFamily="-105" charset="-128"/>
                <a:cs typeface="ＭＳ Ｐゴシック" pitchFamily="-105" charset="-128"/>
              </a:rPr>
              <a:t> generation of flow table rules!</a:t>
            </a:r>
            <a:endParaRPr lang="en-US" kern="0" baseline="0" dirty="0">
              <a:solidFill>
                <a:srgbClr val="000090"/>
              </a:solidFill>
              <a:latin typeface="Calibri"/>
              <a:ea typeface="+mn-ea"/>
              <a:cs typeface="+mn-cs"/>
            </a:endParaRPr>
          </a:p>
        </p:txBody>
      </p:sp>
      <p:sp>
        <p:nvSpPr>
          <p:cNvPr id="38"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31</a:t>
            </a:fld>
            <a:endParaRPr lang="en-US" dirty="0">
              <a:solidFill>
                <a:schemeClr val="bg2"/>
              </a:solidFill>
            </a:endParaRPr>
          </a:p>
        </p:txBody>
      </p:sp>
      <p:sp>
        <p:nvSpPr>
          <p:cNvPr id="40" name="Line 16"/>
          <p:cNvSpPr>
            <a:spLocks noChangeShapeType="1"/>
          </p:cNvSpPr>
          <p:nvPr/>
        </p:nvSpPr>
        <p:spPr bwMode="auto">
          <a:xfrm flipV="1">
            <a:off x="7130388" y="4515345"/>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800" baseline="0"/>
          </a:p>
        </p:txBody>
      </p:sp>
      <p:sp>
        <p:nvSpPr>
          <p:cNvPr id="41" name="Line 16"/>
          <p:cNvSpPr>
            <a:spLocks noChangeShapeType="1"/>
          </p:cNvSpPr>
          <p:nvPr/>
        </p:nvSpPr>
        <p:spPr bwMode="auto">
          <a:xfrm flipV="1">
            <a:off x="8950582" y="5373267"/>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800" baseline="0"/>
          </a:p>
        </p:txBody>
      </p:sp>
      <p:sp>
        <p:nvSpPr>
          <p:cNvPr id="42" name="Rectangle 23"/>
          <p:cNvSpPr>
            <a:spLocks/>
          </p:cNvSpPr>
          <p:nvPr/>
        </p:nvSpPr>
        <p:spPr bwMode="auto">
          <a:xfrm>
            <a:off x="2299263" y="3447583"/>
            <a:ext cx="1968631" cy="4007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43" name="Rectangle 29"/>
          <p:cNvSpPr>
            <a:spLocks/>
          </p:cNvSpPr>
          <p:nvPr/>
        </p:nvSpPr>
        <p:spPr bwMode="auto">
          <a:xfrm>
            <a:off x="5732980" y="6259942"/>
            <a:ext cx="615553" cy="23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sp>
        <p:nvSpPr>
          <p:cNvPr id="44" name="Rectangle 6"/>
          <p:cNvSpPr>
            <a:spLocks noGrp="1" noChangeArrowheads="1"/>
          </p:cNvSpPr>
          <p:nvPr>
            <p:ph type="title"/>
          </p:nvPr>
        </p:nvSpPr>
        <p:spPr>
          <a:xfrm>
            <a:off x="1780874" y="85614"/>
            <a:ext cx="8562466" cy="685800"/>
          </a:xfrm>
          <a:ln/>
        </p:spPr>
        <p:txBody>
          <a:bodyPr/>
          <a:lstStyle/>
          <a:p>
            <a:r>
              <a:rPr lang="en-US" dirty="0" smtClean="0"/>
              <a:t>Trace Tree =&gt; Flow Table</a:t>
            </a:r>
            <a:endParaRPr lang="en-US" dirty="0"/>
          </a:p>
        </p:txBody>
      </p:sp>
    </p:spTree>
    <p:extLst>
      <p:ext uri="{BB962C8B-B14F-4D97-AF65-F5344CB8AC3E}">
        <p14:creationId xmlns:p14="http://schemas.microsoft.com/office/powerpoint/2010/main" val="2089664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4" grpId="0" animBg="1"/>
      <p:bldP spid="39"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Conceptual Intro: </a:t>
            </a:r>
            <a:br>
              <a:rPr lang="en-US" sz="6000" dirty="0" smtClean="0">
                <a:solidFill>
                  <a:srgbClr val="C00000"/>
                </a:solidFill>
              </a:rPr>
            </a:br>
            <a:r>
              <a:rPr lang="en-US" sz="6000" dirty="0" smtClean="0">
                <a:solidFill>
                  <a:srgbClr val="C00000"/>
                </a:solidFill>
              </a:rPr>
              <a:t>Trace Tree Compression</a:t>
            </a:r>
            <a:endParaRPr lang="en-US" sz="6000" dirty="0">
              <a:solidFill>
                <a:srgbClr val="C00000"/>
              </a:solidFill>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r>
              <a:rPr lang="en-US" dirty="0" smtClean="0"/>
              <a:t>33</a:t>
            </a:r>
            <a:endParaRPr lang="en-US" dirty="0">
              <a:solidFill>
                <a:schemeClr val="bg2"/>
              </a:solidFill>
            </a:endParaRPr>
          </a:p>
        </p:txBody>
      </p:sp>
    </p:spTree>
    <p:extLst>
      <p:ext uri="{BB962C8B-B14F-4D97-AF65-F5344CB8AC3E}">
        <p14:creationId xmlns:p14="http://schemas.microsoft.com/office/powerpoint/2010/main" val="5813489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2800" dirty="0"/>
              <a:t>Problem: How to Handle User Inefficiency, such as Redundant Trace?</a:t>
            </a:r>
          </a:p>
        </p:txBody>
      </p:sp>
      <p:pic>
        <p:nvPicPr>
          <p:cNvPr id="2" name="Picture 1"/>
          <p:cNvPicPr>
            <a:picLocks noChangeAspect="1"/>
          </p:cNvPicPr>
          <p:nvPr/>
        </p:nvPicPr>
        <p:blipFill>
          <a:blip r:embed="rId3"/>
          <a:stretch>
            <a:fillRect/>
          </a:stretch>
        </p:blipFill>
        <p:spPr>
          <a:xfrm>
            <a:off x="2464709" y="965616"/>
            <a:ext cx="7160119" cy="5375020"/>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33</a:t>
            </a:fld>
            <a:endParaRPr lang="en-US" dirty="0">
              <a:solidFill>
                <a:schemeClr val="bg2"/>
              </a:solidFill>
            </a:endParaRPr>
          </a:p>
        </p:txBody>
      </p:sp>
    </p:spTree>
    <p:extLst>
      <p:ext uri="{BB962C8B-B14F-4D97-AF65-F5344CB8AC3E}">
        <p14:creationId xmlns:p14="http://schemas.microsoft.com/office/powerpoint/2010/main" val="51598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l="957" r="13559"/>
          <a:stretch/>
        </p:blipFill>
        <p:spPr>
          <a:xfrm>
            <a:off x="1611581" y="884745"/>
            <a:ext cx="7816601" cy="5506865"/>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34</a:t>
            </a:fld>
            <a:endParaRPr lang="en-US" dirty="0">
              <a:solidFill>
                <a:schemeClr val="bg2"/>
              </a:solidFill>
            </a:endParaRPr>
          </a:p>
        </p:txBody>
      </p:sp>
    </p:spTree>
    <p:extLst>
      <p:ext uri="{BB962C8B-B14F-4D97-AF65-F5344CB8AC3E}">
        <p14:creationId xmlns:p14="http://schemas.microsoft.com/office/powerpoint/2010/main" val="2009584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r="12148"/>
          <a:stretch/>
        </p:blipFill>
        <p:spPr>
          <a:xfrm>
            <a:off x="1559278" y="896502"/>
            <a:ext cx="8033119" cy="5490128"/>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35</a:t>
            </a:fld>
            <a:endParaRPr lang="en-US" dirty="0">
              <a:solidFill>
                <a:schemeClr val="bg2"/>
              </a:solidFill>
            </a:endParaRPr>
          </a:p>
        </p:txBody>
      </p:sp>
    </p:spTree>
    <p:extLst>
      <p:ext uri="{BB962C8B-B14F-4D97-AF65-F5344CB8AC3E}">
        <p14:creationId xmlns:p14="http://schemas.microsoft.com/office/powerpoint/2010/main" val="1677544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r="14441"/>
          <a:stretch/>
        </p:blipFill>
        <p:spPr>
          <a:xfrm>
            <a:off x="1593744" y="919210"/>
            <a:ext cx="7823491" cy="5508885"/>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36</a:t>
            </a:fld>
            <a:endParaRPr lang="en-US" dirty="0">
              <a:solidFill>
                <a:schemeClr val="bg2"/>
              </a:solidFill>
            </a:endParaRPr>
          </a:p>
        </p:txBody>
      </p:sp>
    </p:spTree>
    <p:extLst>
      <p:ext uri="{BB962C8B-B14F-4D97-AF65-F5344CB8AC3E}">
        <p14:creationId xmlns:p14="http://schemas.microsoft.com/office/powerpoint/2010/main" val="855698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Trace Reduction</a:t>
            </a:r>
          </a:p>
        </p:txBody>
      </p:sp>
      <p:pic>
        <p:nvPicPr>
          <p:cNvPr id="3" name="Picture 2"/>
          <p:cNvPicPr>
            <a:picLocks noChangeAspect="1"/>
          </p:cNvPicPr>
          <p:nvPr/>
        </p:nvPicPr>
        <p:blipFill>
          <a:blip r:embed="rId3"/>
          <a:stretch>
            <a:fillRect/>
          </a:stretch>
        </p:blipFill>
        <p:spPr>
          <a:xfrm>
            <a:off x="1597152" y="923545"/>
            <a:ext cx="9144000" cy="5371873"/>
          </a:xfrm>
          <a:prstGeom prst="rect">
            <a:avLst/>
          </a:prstGeom>
        </p:spPr>
      </p:pic>
      <p:sp>
        <p:nvSpPr>
          <p:cNvPr id="5" name="Rectangle 4"/>
          <p:cNvSpPr/>
          <p:nvPr/>
        </p:nvSpPr>
        <p:spPr bwMode="auto">
          <a:xfrm>
            <a:off x="9861176" y="4885763"/>
            <a:ext cx="806824" cy="13721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37</a:t>
            </a:fld>
            <a:endParaRPr lang="en-US" dirty="0">
              <a:solidFill>
                <a:schemeClr val="bg2"/>
              </a:solidFill>
            </a:endParaRPr>
          </a:p>
        </p:txBody>
      </p:sp>
    </p:spTree>
    <p:extLst>
      <p:ext uri="{BB962C8B-B14F-4D97-AF65-F5344CB8AC3E}">
        <p14:creationId xmlns:p14="http://schemas.microsoft.com/office/powerpoint/2010/main" val="1050321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4" name="Picture 3"/>
          <p:cNvPicPr>
            <a:picLocks noChangeAspect="1"/>
          </p:cNvPicPr>
          <p:nvPr/>
        </p:nvPicPr>
        <p:blipFill>
          <a:blip r:embed="rId3"/>
          <a:stretch>
            <a:fillRect/>
          </a:stretch>
        </p:blipFill>
        <p:spPr>
          <a:xfrm>
            <a:off x="1597152" y="923544"/>
            <a:ext cx="9144000" cy="5313528"/>
          </a:xfrm>
          <a:prstGeom prst="rect">
            <a:avLst/>
          </a:prstGeom>
        </p:spPr>
      </p:pic>
      <p:sp>
        <p:nvSpPr>
          <p:cNvPr id="2" name="Rectangle 1"/>
          <p:cNvSpPr/>
          <p:nvPr/>
        </p:nvSpPr>
        <p:spPr bwMode="auto">
          <a:xfrm>
            <a:off x="5892103" y="2868563"/>
            <a:ext cx="1226131" cy="284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7183056" y="2967101"/>
            <a:ext cx="3484945" cy="31414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bwMode="auto">
          <a:xfrm>
            <a:off x="9252156" y="5780921"/>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38</a:t>
            </a:fld>
            <a:endParaRPr lang="en-US" dirty="0">
              <a:solidFill>
                <a:schemeClr val="bg2"/>
              </a:solidFill>
            </a:endParaRPr>
          </a:p>
        </p:txBody>
      </p:sp>
    </p:spTree>
    <p:extLst>
      <p:ext uri="{BB962C8B-B14F-4D97-AF65-F5344CB8AC3E}">
        <p14:creationId xmlns:p14="http://schemas.microsoft.com/office/powerpoint/2010/main" val="2004830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4" name="Picture 3"/>
          <p:cNvPicPr>
            <a:picLocks noChangeAspect="1"/>
          </p:cNvPicPr>
          <p:nvPr/>
        </p:nvPicPr>
        <p:blipFill>
          <a:blip r:embed="rId3"/>
          <a:stretch>
            <a:fillRect/>
          </a:stretch>
        </p:blipFill>
        <p:spPr>
          <a:xfrm>
            <a:off x="1597152" y="923544"/>
            <a:ext cx="9144000" cy="5313528"/>
          </a:xfrm>
          <a:prstGeom prst="rect">
            <a:avLst/>
          </a:prstGeom>
        </p:spPr>
      </p:pic>
      <p:sp>
        <p:nvSpPr>
          <p:cNvPr id="6" name="Rectangle 5"/>
          <p:cNvSpPr/>
          <p:nvPr/>
        </p:nvSpPr>
        <p:spPr bwMode="auto">
          <a:xfrm>
            <a:off x="9252156" y="5780921"/>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39</a:t>
            </a:fld>
            <a:endParaRPr lang="en-US" dirty="0">
              <a:solidFill>
                <a:schemeClr val="bg2"/>
              </a:solidFill>
            </a:endParaRPr>
          </a:p>
        </p:txBody>
      </p:sp>
    </p:spTree>
    <p:extLst>
      <p:ext uri="{BB962C8B-B14F-4D97-AF65-F5344CB8AC3E}">
        <p14:creationId xmlns:p14="http://schemas.microsoft.com/office/powerpoint/2010/main" val="1769709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Context</a:t>
            </a:r>
            <a:endParaRPr lang="en-US" sz="3600" dirty="0"/>
          </a:p>
        </p:txBody>
      </p:sp>
      <p:sp>
        <p:nvSpPr>
          <p:cNvPr id="7"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a:t>
            </a:fld>
            <a:endParaRPr lang="en-US" dirty="0">
              <a:solidFill>
                <a:schemeClr val="bg2"/>
              </a:solidFill>
            </a:endParaRPr>
          </a:p>
        </p:txBody>
      </p:sp>
      <p:grpSp>
        <p:nvGrpSpPr>
          <p:cNvPr id="6" name="Group 5"/>
          <p:cNvGrpSpPr/>
          <p:nvPr/>
        </p:nvGrpSpPr>
        <p:grpSpPr>
          <a:xfrm>
            <a:off x="1109597" y="1182572"/>
            <a:ext cx="4146790" cy="5065832"/>
            <a:chOff x="4867386" y="1069683"/>
            <a:chExt cx="4146790" cy="5065832"/>
          </a:xfrm>
        </p:grpSpPr>
        <p:pic>
          <p:nvPicPr>
            <p:cNvPr id="9" name="Picture 8"/>
            <p:cNvPicPr>
              <a:picLocks noChangeAspect="1"/>
            </p:cNvPicPr>
            <p:nvPr/>
          </p:nvPicPr>
          <p:blipFill rotWithShape="1">
            <a:blip r:embed="rId3"/>
            <a:srcRect l="7735" t="31769" r="4972" b="35773"/>
            <a:stretch/>
          </p:blipFill>
          <p:spPr>
            <a:xfrm>
              <a:off x="4981221" y="4205114"/>
              <a:ext cx="1806222" cy="537294"/>
            </a:xfrm>
            <a:prstGeom prst="rect">
              <a:avLst/>
            </a:prstGeom>
          </p:spPr>
        </p:pic>
        <p:grpSp>
          <p:nvGrpSpPr>
            <p:cNvPr id="10" name="Group 9"/>
            <p:cNvGrpSpPr/>
            <p:nvPr/>
          </p:nvGrpSpPr>
          <p:grpSpPr>
            <a:xfrm>
              <a:off x="5161842" y="3894669"/>
              <a:ext cx="1382889" cy="561622"/>
              <a:chOff x="973667" y="3022600"/>
              <a:chExt cx="1439333" cy="561622"/>
            </a:xfrm>
          </p:grpSpPr>
          <p:sp>
            <p:nvSpPr>
              <p:cNvPr id="28" name="Rounded Rectangle 27"/>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9" name="Rectangle 28"/>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11" name="Rounded Rectangle 10"/>
            <p:cNvSpPr/>
            <p:nvPr/>
          </p:nvSpPr>
          <p:spPr bwMode="auto">
            <a:xfrm>
              <a:off x="6965242" y="2822224"/>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2" name="Rectangle 11"/>
            <p:cNvSpPr/>
            <p:nvPr/>
          </p:nvSpPr>
          <p:spPr bwMode="auto">
            <a:xfrm>
              <a:off x="7046587" y="2901247"/>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3" name="Rectangle 12"/>
            <p:cNvSpPr/>
            <p:nvPr/>
          </p:nvSpPr>
          <p:spPr bwMode="auto">
            <a:xfrm>
              <a:off x="5268587" y="1532468"/>
              <a:ext cx="3169856" cy="462845"/>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p>
          </p:txBody>
        </p:sp>
        <p:grpSp>
          <p:nvGrpSpPr>
            <p:cNvPr id="14" name="Group 13"/>
            <p:cNvGrpSpPr/>
            <p:nvPr/>
          </p:nvGrpSpPr>
          <p:grpSpPr>
            <a:xfrm>
              <a:off x="6990642" y="5108226"/>
              <a:ext cx="1382889" cy="598312"/>
              <a:chOff x="973667" y="3000021"/>
              <a:chExt cx="1439333" cy="598312"/>
            </a:xfrm>
          </p:grpSpPr>
          <p:sp>
            <p:nvSpPr>
              <p:cNvPr id="26" name="Rounded Rectangle 25"/>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15" name="Rectangle 14"/>
            <p:cNvSpPr/>
            <p:nvPr/>
          </p:nvSpPr>
          <p:spPr>
            <a:xfrm>
              <a:off x="6323056" y="1069683"/>
              <a:ext cx="834483" cy="461665"/>
            </a:xfrm>
            <a:prstGeom prst="rect">
              <a:avLst/>
            </a:prstGeom>
          </p:spPr>
          <p:txBody>
            <a:bodyPr wrap="none">
              <a:spAutoFit/>
            </a:bodyPr>
            <a:lstStyle/>
            <a:p>
              <a:r>
                <a:rPr lang="en-US" baseline="0" dirty="0"/>
                <a:t>SDN</a:t>
              </a:r>
            </a:p>
          </p:txBody>
        </p:sp>
        <p:sp>
          <p:nvSpPr>
            <p:cNvPr id="16" name="Rounded Rectangle 15"/>
            <p:cNvSpPr/>
            <p:nvPr/>
          </p:nvSpPr>
          <p:spPr bwMode="auto">
            <a:xfrm>
              <a:off x="4879621" y="1100667"/>
              <a:ext cx="4134555" cy="503484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17" name="Straight Arrow Connector 16"/>
            <p:cNvCxnSpPr/>
            <p:nvPr/>
          </p:nvCxnSpPr>
          <p:spPr bwMode="auto">
            <a:xfrm flipH="1" flipV="1">
              <a:off x="6194778" y="2525889"/>
              <a:ext cx="11284" cy="135184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18" name="Straight Arrow Connector 17"/>
            <p:cNvCxnSpPr/>
            <p:nvPr/>
          </p:nvCxnSpPr>
          <p:spPr bwMode="auto">
            <a:xfrm flipV="1">
              <a:off x="7416800" y="2483556"/>
              <a:ext cx="19756" cy="338668"/>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19" name="Freeform 18"/>
            <p:cNvSpPr/>
            <p:nvPr/>
          </p:nvSpPr>
          <p:spPr>
            <a:xfrm>
              <a:off x="8325553" y="2257780"/>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20" name="Straight Connector 19"/>
            <p:cNvCxnSpPr/>
            <p:nvPr/>
          </p:nvCxnSpPr>
          <p:spPr bwMode="auto">
            <a:xfrm flipV="1">
              <a:off x="6460065" y="3327403"/>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21" name="Straight Connector 20"/>
            <p:cNvCxnSpPr>
              <a:stCxn id="26" idx="0"/>
            </p:cNvCxnSpPr>
            <p:nvPr/>
          </p:nvCxnSpPr>
          <p:spPr bwMode="auto">
            <a:xfrm flipH="1" flipV="1">
              <a:off x="7642576" y="3366913"/>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22" name="Straight Connector 21"/>
            <p:cNvCxnSpPr/>
            <p:nvPr/>
          </p:nvCxnSpPr>
          <p:spPr bwMode="auto">
            <a:xfrm flipH="1" flipV="1">
              <a:off x="6530622" y="4230516"/>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23" name="Rectangle 22"/>
            <p:cNvSpPr/>
            <p:nvPr/>
          </p:nvSpPr>
          <p:spPr>
            <a:xfrm>
              <a:off x="4867386" y="2384837"/>
              <a:ext cx="1382410" cy="1200328"/>
            </a:xfrm>
            <a:prstGeom prst="rect">
              <a:avLst/>
            </a:prstGeom>
          </p:spPr>
          <p:txBody>
            <a:bodyPr wrap="none">
              <a:spAutoFit/>
            </a:bodyPr>
            <a:lstStyle/>
            <a:p>
              <a:pPr algn="r"/>
              <a:r>
                <a:rPr lang="en-US" baseline="0" dirty="0">
                  <a:solidFill>
                    <a:srgbClr val="660066"/>
                  </a:solidFill>
                </a:rPr>
                <a:t>standard</a:t>
              </a:r>
              <a:br>
                <a:rPr lang="en-US" baseline="0" dirty="0">
                  <a:solidFill>
                    <a:srgbClr val="660066"/>
                  </a:solidFill>
                </a:rPr>
              </a:br>
              <a:r>
                <a:rPr lang="en-US" baseline="0" dirty="0">
                  <a:solidFill>
                    <a:srgbClr val="660066"/>
                  </a:solidFill>
                </a:rPr>
                <a:t>control</a:t>
              </a:r>
            </a:p>
            <a:p>
              <a:pPr algn="r"/>
              <a:r>
                <a:rPr lang="en-US" baseline="0" dirty="0">
                  <a:solidFill>
                    <a:srgbClr val="660066"/>
                  </a:solidFill>
                </a:rPr>
                <a:t>protocol</a:t>
              </a:r>
            </a:p>
          </p:txBody>
        </p:sp>
        <p:pic>
          <p:nvPicPr>
            <p:cNvPr id="24" name="Picture 23"/>
            <p:cNvPicPr>
              <a:picLocks noChangeAspect="1"/>
            </p:cNvPicPr>
            <p:nvPr/>
          </p:nvPicPr>
          <p:blipFill>
            <a:blip r:embed="rId4"/>
            <a:stretch>
              <a:fillRect/>
            </a:stretch>
          </p:blipFill>
          <p:spPr>
            <a:xfrm>
              <a:off x="7634109" y="1214091"/>
              <a:ext cx="694267" cy="930800"/>
            </a:xfrm>
            <a:prstGeom prst="rect">
              <a:avLst/>
            </a:prstGeom>
          </p:spPr>
        </p:pic>
        <p:sp>
          <p:nvSpPr>
            <p:cNvPr id="25" name="Rectangle 24"/>
            <p:cNvSpPr/>
            <p:nvPr/>
          </p:nvSpPr>
          <p:spPr bwMode="auto">
            <a:xfrm>
              <a:off x="5265768" y="2037644"/>
              <a:ext cx="3158565"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State</a:t>
              </a:r>
            </a:p>
          </p:txBody>
        </p:sp>
      </p:grpSp>
      <p:sp>
        <p:nvSpPr>
          <p:cNvPr id="30" name="Content Placeholder 1"/>
          <p:cNvSpPr>
            <a:spLocks noGrp="1"/>
          </p:cNvSpPr>
          <p:nvPr>
            <p:ph idx="1"/>
          </p:nvPr>
        </p:nvSpPr>
        <p:spPr>
          <a:xfrm>
            <a:off x="5758357" y="1330359"/>
            <a:ext cx="5772163" cy="1532787"/>
          </a:xfrm>
        </p:spPr>
        <p:txBody>
          <a:bodyPr/>
          <a:lstStyle/>
          <a:p>
            <a:r>
              <a:rPr lang="en-US" dirty="0"/>
              <a:t>Biggest lacking of networking: not enough good abstractions in network control plane</a:t>
            </a:r>
            <a:r>
              <a:rPr lang="en-US" dirty="0" smtClean="0"/>
              <a:t>.</a:t>
            </a:r>
          </a:p>
          <a:p>
            <a:endParaRPr lang="en-US" dirty="0"/>
          </a:p>
          <a:p>
            <a:endParaRPr lang="en-US" dirty="0"/>
          </a:p>
        </p:txBody>
      </p:sp>
      <p:sp>
        <p:nvSpPr>
          <p:cNvPr id="3" name="Rectangle 2"/>
          <p:cNvSpPr/>
          <p:nvPr/>
        </p:nvSpPr>
        <p:spPr>
          <a:xfrm>
            <a:off x="5980620" y="3704127"/>
            <a:ext cx="5728780" cy="1384995"/>
          </a:xfrm>
          <a:prstGeom prst="rect">
            <a:avLst/>
          </a:prstGeom>
          <a:ln w="12700">
            <a:solidFill>
              <a:schemeClr val="accent1">
                <a:lumMod val="50000"/>
              </a:schemeClr>
            </a:solidFill>
          </a:ln>
        </p:spPr>
        <p:txBody>
          <a:bodyPr wrap="square">
            <a:spAutoFit/>
          </a:bodyPr>
          <a:lstStyle/>
          <a:p>
            <a:r>
              <a:rPr lang="en-US" altLang="ja-JP" sz="2800" baseline="0" dirty="0"/>
              <a:t>“Modularity based on abstraction is the way things get done</a:t>
            </a:r>
            <a:r>
              <a:rPr lang="en-US" altLang="ja-JP" sz="2800" baseline="0"/>
              <a:t>.”  </a:t>
            </a:r>
            <a:r>
              <a:rPr lang="en-US" altLang="ja-JP" sz="2800" baseline="0" smtClean="0"/>
              <a:t/>
            </a:r>
            <a:br>
              <a:rPr lang="en-US" altLang="ja-JP" sz="2800" baseline="0" smtClean="0"/>
            </a:br>
            <a:r>
              <a:rPr lang="en-US" altLang="ja-JP" sz="2800" baseline="0" smtClean="0"/>
              <a:t>                          </a:t>
            </a:r>
            <a:r>
              <a:rPr lang="en-US" altLang="ja-JP" sz="2800" i="1" baseline="0" smtClean="0"/>
              <a:t>-- </a:t>
            </a:r>
            <a:r>
              <a:rPr lang="en-US" altLang="ja-JP" sz="2800" i="1" baseline="0" dirty="0"/>
              <a:t>Barbara </a:t>
            </a:r>
            <a:r>
              <a:rPr lang="en-US" altLang="ja-JP" sz="2800" i="1" baseline="0" dirty="0" err="1"/>
              <a:t>Liskov</a:t>
            </a:r>
            <a:endParaRPr lang="en-US" altLang="ja-JP" sz="2800" i="1" baseline="0" dirty="0"/>
          </a:p>
        </p:txBody>
      </p:sp>
    </p:spTree>
    <p:extLst>
      <p:ext uri="{BB962C8B-B14F-4D97-AF65-F5344CB8AC3E}">
        <p14:creationId xmlns:p14="http://schemas.microsoft.com/office/powerpoint/2010/main" val="1814816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1231900"/>
            <a:ext cx="10363200" cy="4216400"/>
          </a:xfrm>
          <a:ln/>
        </p:spPr>
        <p:txBody>
          <a:bodyPr/>
          <a:lstStyle/>
          <a:p>
            <a:pPr algn="l"/>
            <a:r>
              <a:rPr lang="en-US" sz="6000" smtClean="0">
                <a:solidFill>
                  <a:srgbClr val="C00000"/>
                </a:solidFill>
              </a:rPr>
              <a:t>Exercises</a:t>
            </a:r>
            <a:r>
              <a:rPr lang="en-US" sz="6000" smtClean="0">
                <a:solidFill>
                  <a:srgbClr val="C00000"/>
                </a:solidFill>
              </a:rPr>
              <a:t>:</a:t>
            </a:r>
            <a:r>
              <a:rPr lang="en-US" sz="6000" dirty="0" smtClean="0">
                <a:solidFill>
                  <a:srgbClr val="C00000"/>
                </a:solidFill>
              </a:rPr>
              <a:t/>
            </a:r>
            <a:br>
              <a:rPr lang="en-US" sz="6000" dirty="0" smtClean="0">
                <a:solidFill>
                  <a:srgbClr val="C00000"/>
                </a:solidFill>
              </a:rPr>
            </a:br>
            <a:r>
              <a:rPr lang="en-US" sz="3200" dirty="0" smtClean="0">
                <a:solidFill>
                  <a:schemeClr val="tx1"/>
                </a:solidFill>
              </a:rPr>
              <a:t>- Try </a:t>
            </a:r>
            <a:r>
              <a:rPr lang="en-US" sz="3200" smtClean="0">
                <a:solidFill>
                  <a:schemeClr val="tx1"/>
                </a:solidFill>
              </a:rPr>
              <a:t>M1 Completion</a:t>
            </a:r>
            <a:br>
              <a:rPr lang="en-US" sz="3200" smtClean="0">
                <a:solidFill>
                  <a:schemeClr val="tx1"/>
                </a:solidFill>
              </a:rPr>
            </a:br>
            <a:r>
              <a:rPr lang="en-US" sz="3200" smtClean="0">
                <a:solidFill>
                  <a:schemeClr val="tx1"/>
                </a:solidFill>
              </a:rPr>
              <a:t>- Write </a:t>
            </a:r>
            <a:r>
              <a:rPr lang="en-US" sz="3200" dirty="0" smtClean="0">
                <a:solidFill>
                  <a:schemeClr val="tx1"/>
                </a:solidFill>
              </a:rPr>
              <a:t>and test M2, M3</a:t>
            </a:r>
            <a:endParaRPr lang="en-US" sz="3200" dirty="0">
              <a:solidFill>
                <a:schemeClr val="tx1"/>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40</a:t>
            </a:fld>
            <a:endParaRPr lang="en-US" dirty="0">
              <a:solidFill>
                <a:schemeClr val="bg2"/>
              </a:solidFill>
            </a:endParaRPr>
          </a:p>
        </p:txBody>
      </p:sp>
    </p:spTree>
    <p:extLst>
      <p:ext uri="{BB962C8B-B14F-4D97-AF65-F5344CB8AC3E}">
        <p14:creationId xmlns:p14="http://schemas.microsoft.com/office/powerpoint/2010/main" val="5852122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Conceptual Intro: </a:t>
            </a:r>
            <a:br>
              <a:rPr lang="en-US" sz="6000" dirty="0" smtClean="0">
                <a:solidFill>
                  <a:srgbClr val="C00000"/>
                </a:solidFill>
              </a:rPr>
            </a:br>
            <a:r>
              <a:rPr lang="en-US" sz="6000" dirty="0" smtClean="0">
                <a:solidFill>
                  <a:srgbClr val="C00000"/>
                </a:solidFill>
              </a:rPr>
              <a:t>Maple Composition</a:t>
            </a:r>
            <a:endParaRPr lang="en-US" sz="6000" dirty="0">
              <a:solidFill>
                <a:srgbClr val="C00000"/>
              </a:solidFill>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r>
              <a:rPr lang="en-US" dirty="0" smtClean="0"/>
              <a:t>33</a:t>
            </a:r>
            <a:endParaRPr lang="en-US" dirty="0">
              <a:solidFill>
                <a:schemeClr val="bg2"/>
              </a:solidFill>
            </a:endParaRPr>
          </a:p>
        </p:txBody>
      </p:sp>
    </p:spTree>
    <p:extLst>
      <p:ext uri="{BB962C8B-B14F-4D97-AF65-F5344CB8AC3E}">
        <p14:creationId xmlns:p14="http://schemas.microsoft.com/office/powerpoint/2010/main" val="3455767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Programming Model: How Does Maple Support Composition?</a:t>
            </a:r>
          </a:p>
        </p:txBody>
      </p:sp>
      <p:sp>
        <p:nvSpPr>
          <p:cNvPr id="7" name="Content Placeholder 6"/>
          <p:cNvSpPr>
            <a:spLocks noGrp="1"/>
          </p:cNvSpPr>
          <p:nvPr>
            <p:ph idx="1"/>
          </p:nvPr>
        </p:nvSpPr>
        <p:spPr>
          <a:xfrm>
            <a:off x="1649413" y="990600"/>
            <a:ext cx="8891588" cy="5334000"/>
          </a:xfrm>
        </p:spPr>
        <p:txBody>
          <a:bodyPr/>
          <a:lstStyle/>
          <a:p>
            <a:r>
              <a:rPr lang="en-US" sz="2800" dirty="0"/>
              <a:t>Problem: a complete function </a:t>
            </a:r>
            <a:r>
              <a:rPr lang="en-US" sz="2800" dirty="0" err="1" smtClean="0"/>
              <a:t>onPacket</a:t>
            </a:r>
            <a:r>
              <a:rPr lang="en-US" sz="2800" dirty="0" smtClean="0"/>
              <a:t> </a:t>
            </a:r>
            <a:r>
              <a:rPr lang="en-US" sz="2800" dirty="0"/>
              <a:t>may need to handle a large set of different types of packets to be complete, but a programmer may want to customize only a particular type (e.g., TCP over ipv6)</a:t>
            </a:r>
          </a:p>
        </p:txBody>
      </p:sp>
      <p:sp>
        <p:nvSpPr>
          <p:cNvPr id="8" name="Rectangle 2"/>
          <p:cNvSpPr>
            <a:spLocks/>
          </p:cNvSpPr>
          <p:nvPr/>
        </p:nvSpPr>
        <p:spPr bwMode="auto">
          <a:xfrm>
            <a:off x="2071503" y="3175002"/>
            <a:ext cx="3826943" cy="320322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t"/>
          <a:lstStyle/>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err="1" smtClean="0">
                <a:latin typeface="Menlo Regular" charset="0"/>
                <a:cs typeface="Menlo Regular" charset="0"/>
                <a:sym typeface="Menlo Regular" charset="0"/>
              </a:rPr>
              <a:t>onPacket</a:t>
            </a:r>
            <a:r>
              <a:rPr lang="en-US" sz="1600" baseline="0" dirty="0" smtClean="0">
                <a:latin typeface="Menlo Regular" charset="0"/>
                <a:cs typeface="Menlo Regular" charset="0"/>
                <a:sym typeface="Menlo Regular" charset="0"/>
              </a:rPr>
              <a:t>(</a:t>
            </a:r>
            <a:r>
              <a:rPr lang="en-US" sz="1600" baseline="0" dirty="0" smtClean="0">
                <a:latin typeface="Menlo Bold" charset="0"/>
                <a:cs typeface="Menlo Bold" charset="0"/>
                <a:sym typeface="Menlo Bold" charset="0"/>
              </a:rPr>
              <a:t>Packet</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p)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 </a:t>
            </a:r>
            <a:r>
              <a:rPr lang="en-US" sz="1600" baseline="0" dirty="0">
                <a:latin typeface="Menlo Regular" charset="0"/>
                <a:cs typeface="Menlo Regular" charset="0"/>
                <a:sym typeface="Menlo Regular" charset="0"/>
              </a:rPr>
              <a:t>(</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IPv6</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&amp;&amp; </a:t>
            </a:r>
            <a:r>
              <a:rPr lang="en-US" sz="1600" baseline="0" dirty="0" err="1" smtClean="0">
                <a:latin typeface="Menlo Bold" charset="0"/>
                <a:cs typeface="Menlo Bold" charset="0"/>
                <a:sym typeface="Menlo Bold" charset="0"/>
              </a:rPr>
              <a:t>p.ipTypeIs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TCP</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solidFill>
                  <a:srgbClr val="FF0000"/>
                </a:solidFill>
                <a:latin typeface="Menlo Regular" charset="0"/>
                <a:cs typeface="Menlo Regular" charset="0"/>
                <a:sym typeface="Menlo Regular" charset="0"/>
              </a:rPr>
              <a:t>my_tcp_</a:t>
            </a:r>
            <a:r>
              <a:rPr lang="en-US" sz="1600" baseline="0" dirty="0">
                <a:solidFill>
                  <a:srgbClr val="FF0000"/>
                </a:solidFill>
                <a:latin typeface="Menlo Bold" charset="0"/>
                <a:cs typeface="Menlo Bold" charset="0"/>
                <a:sym typeface="Menlo Bold" charset="0"/>
              </a:rPr>
              <a:t>ipv6f</a:t>
            </a:r>
            <a:r>
              <a:rPr lang="en-US" sz="1600" baseline="0" dirty="0">
                <a:solidFill>
                  <a:srgbClr val="FF0000"/>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0000"/>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 if</a:t>
            </a:r>
            <a:r>
              <a:rPr lang="en-US" sz="1600" baseline="0" dirty="0">
                <a:latin typeface="Menlo Regular" charset="0"/>
                <a:cs typeface="Menlo Regular" charset="0"/>
                <a:sym typeface="Menlo Regular" charset="0"/>
              </a:rPr>
              <a:t> (</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ARP</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err="1">
                <a:latin typeface="Menlo Bold" charset="0"/>
                <a:cs typeface="Menlo Bold" charset="0"/>
                <a:sym typeface="Menlo Bold" charset="0"/>
              </a:rPr>
              <a:t>arpf</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 if </a:t>
            </a:r>
            <a:r>
              <a:rPr lang="en-US" sz="1600" baseline="0" dirty="0">
                <a:latin typeface="Menlo Regular" charset="0"/>
                <a:cs typeface="Menlo Regular" charset="0"/>
                <a:sym typeface="Menlo Regular" charset="0"/>
              </a:rPr>
              <a:t>(</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IPv4</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ipv4f</a:t>
            </a:r>
            <a:r>
              <a:rPr lang="en-US" sz="1600" baseline="0" dirty="0">
                <a:latin typeface="Menlo Regular" charset="0"/>
                <a:cs typeface="Menlo Regular" charset="0"/>
                <a:sym typeface="Menlo Regular" charset="0"/>
              </a:rPr>
              <a:t>(); </a:t>
            </a:r>
            <a:endParaRPr lang="en-US" sz="1600" baseline="0" dirty="0">
              <a:solidFill>
                <a:srgbClr val="FF0000"/>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0000"/>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 if </a:t>
            </a:r>
            <a:r>
              <a:rPr lang="en-US" sz="1600" baseline="0" dirty="0">
                <a:latin typeface="Menlo Regular" charset="0"/>
                <a:cs typeface="Menlo Regular" charset="0"/>
                <a:sym typeface="Menlo Regular" charset="0"/>
              </a:rPr>
              <a:t>(</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IPv6</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ipv6f</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B21889"/>
                </a:solidFill>
                <a:latin typeface="Menlo Regular" charset="0"/>
                <a:cs typeface="Menlo Regular" charset="0"/>
                <a:sym typeface="Menlo Regular" charset="0"/>
              </a:rPr>
              <a:t>  else </a:t>
            </a:r>
            <a:br>
              <a:rPr lang="en-US" sz="1600" baseline="0" dirty="0">
                <a:solidFill>
                  <a:srgbClr val="B21889"/>
                </a:solidFill>
                <a:latin typeface="Menlo Regular" charset="0"/>
                <a:cs typeface="Menlo Regular" charset="0"/>
                <a:sym typeface="Menlo Regular" charset="0"/>
              </a:rPr>
            </a:br>
            <a:r>
              <a:rPr lang="en-US" sz="1600" baseline="0" dirty="0">
                <a:solidFill>
                  <a:srgbClr val="B21889"/>
                </a:solidFill>
                <a:latin typeface="Menlo Regular" charset="0"/>
                <a:cs typeface="Menlo Regular" charset="0"/>
                <a:sym typeface="Menlo Regular" charset="0"/>
              </a:rPr>
              <a:t>    return </a:t>
            </a:r>
            <a:r>
              <a:rPr lang="en-US" sz="1600" baseline="0" dirty="0">
                <a:latin typeface="Menlo Regular" charset="0"/>
                <a:cs typeface="Menlo Regular" charset="0"/>
                <a:sym typeface="Menlo Regular" charset="0"/>
              </a:rPr>
              <a:t>drop;</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a:t>
            </a:r>
          </a:p>
        </p:txBody>
      </p:sp>
      <p:sp>
        <p:nvSpPr>
          <p:cNvPr id="9" name="Right Arrow 8"/>
          <p:cNvSpPr/>
          <p:nvPr/>
        </p:nvSpPr>
        <p:spPr bwMode="auto">
          <a:xfrm>
            <a:off x="5927865" y="4332110"/>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 name="Rectangle 2"/>
          <p:cNvSpPr>
            <a:spLocks/>
          </p:cNvSpPr>
          <p:nvPr/>
        </p:nvSpPr>
        <p:spPr bwMode="auto">
          <a:xfrm>
            <a:off x="6429014" y="3397957"/>
            <a:ext cx="3826943" cy="2525889"/>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t"/>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err="1" smtClean="0">
                <a:latin typeface="Menlo Regular" charset="0"/>
                <a:cs typeface="Menlo Regular" charset="0"/>
                <a:sym typeface="Menlo Regular" charset="0"/>
              </a:rPr>
              <a:t>onPacket</a:t>
            </a:r>
            <a:r>
              <a:rPr lang="en-US" sz="1800" baseline="0" dirty="0" smtClean="0">
                <a:latin typeface="Menlo Regular" charset="0"/>
                <a:cs typeface="Menlo Regular" charset="0"/>
                <a:sym typeface="Menlo Regular" charset="0"/>
              </a:rPr>
              <a:t>(</a:t>
            </a:r>
            <a:r>
              <a:rPr lang="en-US" sz="1800" baseline="0" dirty="0" smtClean="0">
                <a:latin typeface="Menlo Bold" charset="0"/>
                <a:cs typeface="Menlo Bold" charset="0"/>
                <a:sym typeface="Menlo Bold" charset="0"/>
              </a:rPr>
              <a:t>Packet</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p)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 </a:t>
            </a:r>
            <a:r>
              <a:rPr lang="en-US" sz="1800" baseline="0" dirty="0">
                <a:latin typeface="Menlo Regular" charset="0"/>
                <a:cs typeface="Menlo Regular" charset="0"/>
                <a:sym typeface="Menlo Regular" charset="0"/>
              </a:rPr>
              <a:t>(</a:t>
            </a:r>
            <a:r>
              <a:rPr lang="en-US" sz="1800" baseline="0" dirty="0" err="1" smtClean="0">
                <a:latin typeface="Menlo Bold" charset="0"/>
                <a:cs typeface="Menlo Bold" charset="0"/>
                <a:sym typeface="Menlo Bold" charset="0"/>
              </a:rPr>
              <a:t>p.ethTypeIs</a:t>
            </a:r>
            <a:r>
              <a:rPr lang="en-US" sz="1800" baseline="0" dirty="0" smtClean="0">
                <a:latin typeface="Menlo Regular" charset="0"/>
                <a:cs typeface="Menlo Regular" charset="0"/>
                <a:sym typeface="Menlo Regular" charset="0"/>
              </a:rPr>
              <a:t>(</a:t>
            </a:r>
            <a:r>
              <a:rPr lang="en-US" sz="1800" baseline="0" dirty="0" smtClean="0">
                <a:solidFill>
                  <a:srgbClr val="786DC4"/>
                </a:solidFill>
                <a:latin typeface="Menlo Regular" charset="0"/>
                <a:cs typeface="Menlo Regular" charset="0"/>
                <a:sym typeface="Menlo Regular" charset="0"/>
              </a:rPr>
              <a:t>IPv6</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&amp;&amp; </a:t>
            </a:r>
            <a:r>
              <a:rPr lang="en-US" sz="1800" baseline="0" dirty="0" err="1" smtClean="0">
                <a:latin typeface="Menlo Bold" charset="0"/>
                <a:cs typeface="Menlo Bold" charset="0"/>
                <a:sym typeface="Menlo Bold" charset="0"/>
              </a:rPr>
              <a:t>p.ipTypeIs</a:t>
            </a:r>
            <a:r>
              <a:rPr lang="en-US" sz="1800" baseline="0" dirty="0" smtClean="0">
                <a:latin typeface="Menlo Regular" charset="0"/>
                <a:cs typeface="Menlo Regular" charset="0"/>
                <a:sym typeface="Menlo Regular" charset="0"/>
              </a:rPr>
              <a:t>(</a:t>
            </a:r>
            <a:r>
              <a:rPr lang="en-US" sz="1800" baseline="0" dirty="0" smtClean="0">
                <a:solidFill>
                  <a:srgbClr val="786DC4"/>
                </a:solidFill>
                <a:latin typeface="Menlo Regular" charset="0"/>
                <a:cs typeface="Menlo Regular" charset="0"/>
                <a:sym typeface="Menlo Regular" charset="0"/>
              </a:rPr>
              <a:t>TCP</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solidFill>
                  <a:srgbClr val="FF0000"/>
                </a:solidFill>
                <a:latin typeface="Menlo Regular" charset="0"/>
                <a:cs typeface="Menlo Regular" charset="0"/>
                <a:sym typeface="Menlo Regular" charset="0"/>
              </a:rPr>
              <a:t>my_tcp_</a:t>
            </a:r>
            <a:r>
              <a:rPr lang="en-US" sz="1800" baseline="0" dirty="0" smtClean="0">
                <a:solidFill>
                  <a:srgbClr val="FF0000"/>
                </a:solidFill>
                <a:latin typeface="Menlo Bold" charset="0"/>
                <a:cs typeface="Menlo Bold" charset="0"/>
                <a:sym typeface="Menlo Bold" charset="0"/>
              </a:rPr>
              <a:t>ipv6f</a:t>
            </a:r>
            <a:r>
              <a:rPr lang="en-US" sz="1800" baseline="0" dirty="0">
                <a:solidFill>
                  <a:srgbClr val="FF0000"/>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B21889"/>
                </a:solidFill>
                <a:latin typeface="Menlo Regular" charset="0"/>
                <a:cs typeface="Menlo Regular" charset="0"/>
                <a:sym typeface="Menlo Regular" charset="0"/>
              </a:rPr>
              <a:t>    return</a:t>
            </a:r>
            <a:r>
              <a:rPr lang="en-US" sz="1800" baseline="0" dirty="0">
                <a:latin typeface="Menlo Regular" charset="0"/>
                <a:cs typeface="Menlo Regular" charset="0"/>
                <a:sym typeface="Menlo Regular" charset="0"/>
              </a:rPr>
              <a:t> </a:t>
            </a:r>
            <a:r>
              <a:rPr lang="en-US" sz="1800" baseline="0" dirty="0">
                <a:solidFill>
                  <a:srgbClr val="000090"/>
                </a:solidFill>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000090"/>
                </a:solidFill>
                <a:latin typeface="Menlo Regular" charset="0"/>
                <a:cs typeface="Menlo Regular" charset="0"/>
                <a:sym typeface="Menlo Regular" charset="0"/>
              </a:rPr>
              <a:t>}</a:t>
            </a:r>
          </a:p>
        </p:txBody>
      </p:sp>
      <p:sp>
        <p:nvSpPr>
          <p:cNvPr id="3" name="Slide Number Placeholder 2"/>
          <p:cNvSpPr>
            <a:spLocks noGrp="1"/>
          </p:cNvSpPr>
          <p:nvPr>
            <p:ph type="sldNum" sz="quarter" idx="10"/>
          </p:nvPr>
        </p:nvSpPr>
        <p:spPr>
          <a:xfrm>
            <a:off x="9652000" y="6553200"/>
            <a:ext cx="2540000" cy="304800"/>
          </a:xfrm>
        </p:spPr>
        <p:txBody>
          <a:bodyPr/>
          <a:lstStyle/>
          <a:p>
            <a:pPr>
              <a:defRPr/>
            </a:pPr>
            <a:fld id="{164B0F64-89EF-7A42-892D-484BAB952423}" type="slidenum">
              <a:rPr lang="en-US" smtClean="0"/>
              <a:pPr>
                <a:defRPr/>
              </a:pPr>
              <a:t>42</a:t>
            </a:fld>
            <a:endParaRPr lang="en-US" dirty="0">
              <a:solidFill>
                <a:schemeClr val="bg2"/>
              </a:solidFill>
            </a:endParaRPr>
          </a:p>
        </p:txBody>
      </p:sp>
    </p:spTree>
    <p:extLst>
      <p:ext uri="{BB962C8B-B14F-4D97-AF65-F5344CB8AC3E}">
        <p14:creationId xmlns:p14="http://schemas.microsoft.com/office/powerpoint/2010/main" val="53077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Implementing Composition is Easy</a:t>
            </a:r>
          </a:p>
        </p:txBody>
      </p:sp>
      <p:sp>
        <p:nvSpPr>
          <p:cNvPr id="5" name="Rectangle 2"/>
          <p:cNvSpPr>
            <a:spLocks/>
          </p:cNvSpPr>
          <p:nvPr/>
        </p:nvSpPr>
        <p:spPr bwMode="auto">
          <a:xfrm>
            <a:off x="5909723" y="1566333"/>
            <a:ext cx="4560722" cy="437444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class </a:t>
            </a:r>
            <a:r>
              <a:rPr lang="en-US" sz="1800" baseline="0" dirty="0" err="1">
                <a:latin typeface="Menlo Regular" charset="0"/>
                <a:cs typeface="Menlo Regular" charset="0"/>
                <a:sym typeface="Menlo Regular" charset="0"/>
              </a:rPr>
              <a:t>MapleCore</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MapleApp</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mApps</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void </a:t>
            </a:r>
            <a:r>
              <a:rPr lang="en-US" sz="1800" baseline="0" dirty="0" err="1">
                <a:latin typeface="Menlo Regular" charset="0"/>
                <a:cs typeface="Menlo Regular" charset="0"/>
                <a:sym typeface="Menlo Regular" charset="0"/>
              </a:rPr>
              <a:t>init</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 read from </a:t>
            </a:r>
            <a:r>
              <a:rPr lang="en-US" sz="1800" baseline="0" dirty="0" err="1">
                <a:latin typeface="Menlo Regular" charset="0"/>
                <a:cs typeface="Menlo Regular" charset="0"/>
                <a:sym typeface="Menlo Regular" charset="0"/>
              </a:rPr>
              <a:t>config</a:t>
            </a:r>
            <a:r>
              <a:rPr lang="en-US" sz="1800" baseline="0" dirty="0">
                <a:latin typeface="Menlo Regular" charset="0"/>
                <a:cs typeface="Menlo Regular" charset="0"/>
                <a:sym typeface="Menlo Regular" charset="0"/>
              </a:rPr>
              <a:t> a list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 of </a:t>
            </a:r>
            <a:r>
              <a:rPr lang="en-US" sz="1800" baseline="0" dirty="0" err="1">
                <a:latin typeface="Menlo Regular" charset="0"/>
                <a:cs typeface="Menlo Regular" charset="0"/>
                <a:sym typeface="Menlo Regular" charset="0"/>
              </a:rPr>
              <a:t>MapleApp</a:t>
            </a:r>
            <a:r>
              <a:rPr lang="en-US" sz="1800" baseline="0" dirty="0">
                <a:latin typeface="Menlo Regular" charset="0"/>
                <a:cs typeface="Menlo Regular" charset="0"/>
                <a:sym typeface="Menlo Regular" charset="0"/>
              </a:rPr>
              <a:t> objects to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 be loaded</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a:t>
            </a:r>
            <a:r>
              <a:rPr lang="en-US" sz="1800" baseline="0" dirty="0" smtClean="0">
                <a:latin typeface="Menlo Regular" charset="0"/>
                <a:cs typeface="Menlo Regular" charset="0"/>
                <a:sym typeface="Menlo Regular" charset="0"/>
              </a:rPr>
              <a:t>(Packet </a:t>
            </a:r>
            <a:r>
              <a:rPr lang="en-US" sz="1800" baseline="0" dirty="0">
                <a:latin typeface="Menlo Regular" charset="0"/>
                <a:cs typeface="Menlo Regular" charset="0"/>
                <a:sym typeface="Menlo Regular" charset="0"/>
              </a:rPr>
              <a:t>p)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for (</a:t>
            </a:r>
            <a:r>
              <a:rPr lang="en-US" sz="1800" baseline="0" dirty="0" err="1">
                <a:latin typeface="Menlo Regular" charset="0"/>
                <a:cs typeface="Menlo Regular" charset="0"/>
                <a:sym typeface="Menlo Regular" charset="0"/>
              </a:rPr>
              <a:t>MapleApp</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mApp</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mApps</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mApp.onPacket</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if </a:t>
            </a:r>
            <a:r>
              <a:rPr lang="en-US" sz="1800" baseline="0" dirty="0" smtClean="0">
                <a:latin typeface="Menlo Regular" charset="0"/>
                <a:cs typeface="Menlo Regular" charset="0"/>
                <a:sym typeface="Menlo Regular" charset="0"/>
              </a:rPr>
              <a:t>(</a:t>
            </a:r>
            <a:r>
              <a:rPr lang="en-US" sz="1800" baseline="0" dirty="0" err="1" smtClean="0">
                <a:latin typeface="Menlo Regular" charset="0"/>
                <a:cs typeface="Menlo Regular" charset="0"/>
                <a:sym typeface="Menlo Regular" charset="0"/>
              </a:rPr>
              <a:t>p.route</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empty)</a:t>
            </a:r>
            <a:r>
              <a:rPr lang="en-US" sz="1800" baseline="0" dirty="0">
                <a:latin typeface="Menlo Regular" charset="0"/>
                <a:cs typeface="Menlo Regular" charset="0"/>
                <a:sym typeface="Menlo Regular" charset="0"/>
              </a:rPr>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return;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a:t>
            </a:r>
          </a:p>
        </p:txBody>
      </p:sp>
      <p:sp>
        <p:nvSpPr>
          <p:cNvPr id="8" name="Rectangle 2"/>
          <p:cNvSpPr>
            <a:spLocks/>
          </p:cNvSpPr>
          <p:nvPr/>
        </p:nvSpPr>
        <p:spPr bwMode="auto">
          <a:xfrm>
            <a:off x="1730012" y="2681111"/>
            <a:ext cx="4055544" cy="207151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MapleApp1 extends </a:t>
            </a:r>
            <a:r>
              <a:rPr lang="en-US" sz="1800" baseline="0" dirty="0" err="1">
                <a:latin typeface="Menlo Bold" charset="0"/>
                <a:cs typeface="Menlo Bold" charset="0"/>
                <a:sym typeface="Menlo Bold" charset="0"/>
              </a:rPr>
              <a:t>MapleApp</a:t>
            </a:r>
            <a:r>
              <a:rPr lang="en-US" sz="1800" baseline="0" dirty="0">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is-IS" sz="1800" baseline="0" dirty="0">
                <a:latin typeface="Menlo Bold" charset="0"/>
                <a:cs typeface="Menlo Bold" charset="0"/>
                <a:sym typeface="Menlo Bold" charset="0"/>
              </a:rPr>
              <a:t>…</a:t>
            </a:r>
            <a:r>
              <a:rPr lang="en-US" sz="1800" baseline="0" dirty="0">
                <a:latin typeface="Menlo Bold" charset="0"/>
                <a:cs typeface="Menlo Bold" charset="0"/>
                <a:sym typeface="Menlo Bold" charset="0"/>
              </a:rPr>
              <a:t/>
            </a:r>
            <a:br>
              <a:rPr lang="en-US" sz="1800" baseline="0" dirty="0">
                <a:latin typeface="Menlo Bold" charset="0"/>
                <a:cs typeface="Menlo Bold" charset="0"/>
                <a:sym typeface="Menlo Bold" charset="0"/>
              </a:rPr>
            </a:br>
            <a:r>
              <a:rPr lang="en-US" sz="1800" baseline="0" dirty="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endParaRPr lang="en-US" sz="1800" baseline="0" dirty="0">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MapleApp2 extends </a:t>
            </a:r>
            <a:r>
              <a:rPr lang="en-US" sz="1800" baseline="0" dirty="0" err="1">
                <a:latin typeface="Menlo Bold" charset="0"/>
                <a:cs typeface="Menlo Bold" charset="0"/>
                <a:sym typeface="Menlo Bold" charset="0"/>
              </a:rPr>
              <a:t>MapleApp</a:t>
            </a:r>
            <a:r>
              <a:rPr lang="en-US" sz="1800" baseline="0" dirty="0">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is-IS" sz="1800" baseline="0" dirty="0">
                <a:latin typeface="Menlo Bold" charset="0"/>
                <a:cs typeface="Menlo Bold" charset="0"/>
                <a:sym typeface="Menlo Bold" charset="0"/>
              </a:rPr>
              <a:t>…</a:t>
            </a:r>
            <a:r>
              <a:rPr lang="en-US" sz="1800" baseline="0" dirty="0">
                <a:latin typeface="Menlo Bold" charset="0"/>
                <a:cs typeface="Menlo Bold" charset="0"/>
                <a:sym typeface="Menlo Bold" charset="0"/>
              </a:rPr>
              <a:t/>
            </a:r>
            <a:br>
              <a:rPr lang="en-US" sz="1800" baseline="0" dirty="0">
                <a:latin typeface="Menlo Bold" charset="0"/>
                <a:cs typeface="Menlo Bold" charset="0"/>
                <a:sym typeface="Menlo Bold" charset="0"/>
              </a:rPr>
            </a:br>
            <a:r>
              <a:rPr lang="en-US" sz="1800" baseline="0" dirty="0">
                <a:latin typeface="Menlo Bold" charset="0"/>
                <a:cs typeface="Menlo Bold" charset="0"/>
                <a:sym typeface="Menlo Bold" charset="0"/>
              </a:rPr>
              <a:t>}</a:t>
            </a:r>
          </a:p>
        </p:txBody>
      </p:sp>
      <p:sp>
        <p:nvSpPr>
          <p:cNvPr id="3" name="Slide Number Placeholder 2"/>
          <p:cNvSpPr>
            <a:spLocks noGrp="1"/>
          </p:cNvSpPr>
          <p:nvPr>
            <p:ph type="sldNum" sz="quarter" idx="10"/>
          </p:nvPr>
        </p:nvSpPr>
        <p:spPr>
          <a:xfrm>
            <a:off x="9652000" y="6553200"/>
            <a:ext cx="2540000" cy="304800"/>
          </a:xfrm>
        </p:spPr>
        <p:txBody>
          <a:bodyPr/>
          <a:lstStyle/>
          <a:p>
            <a:pPr>
              <a:defRPr/>
            </a:pPr>
            <a:fld id="{164B0F64-89EF-7A42-892D-484BAB952423}" type="slidenum">
              <a:rPr lang="en-US" smtClean="0"/>
              <a:pPr>
                <a:defRPr/>
              </a:pPr>
              <a:t>43</a:t>
            </a:fld>
            <a:endParaRPr lang="en-US" dirty="0">
              <a:solidFill>
                <a:schemeClr val="bg2"/>
              </a:solidFill>
            </a:endParaRPr>
          </a:p>
        </p:txBody>
      </p:sp>
    </p:spTree>
    <p:extLst>
      <p:ext uri="{BB962C8B-B14F-4D97-AF65-F5344CB8AC3E}">
        <p14:creationId xmlns:p14="http://schemas.microsoft.com/office/powerpoint/2010/main" val="15259030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1231900"/>
            <a:ext cx="10363200" cy="4216400"/>
          </a:xfrm>
          <a:ln/>
        </p:spPr>
        <p:txBody>
          <a:bodyPr/>
          <a:lstStyle/>
          <a:p>
            <a:pPr algn="l"/>
            <a:r>
              <a:rPr lang="en-US" sz="6000" dirty="0" smtClean="0">
                <a:solidFill>
                  <a:srgbClr val="C00000"/>
                </a:solidFill>
              </a:rPr>
              <a:t>Exercise: </a:t>
            </a:r>
            <a:r>
              <a:rPr lang="en-US" sz="6000" dirty="0">
                <a:solidFill>
                  <a:srgbClr val="C00000"/>
                </a:solidFill>
              </a:rPr>
              <a:t/>
            </a:r>
            <a:br>
              <a:rPr lang="en-US" sz="6000" dirty="0">
                <a:solidFill>
                  <a:srgbClr val="C00000"/>
                </a:solidFill>
              </a:rPr>
            </a:br>
            <a:r>
              <a:rPr lang="en-US" sz="3200" dirty="0" smtClean="0">
                <a:solidFill>
                  <a:schemeClr val="tx1"/>
                </a:solidFill>
              </a:rPr>
              <a:t>- Write and test M4</a:t>
            </a:r>
            <a:endParaRPr lang="en-US" sz="3200" dirty="0">
              <a:solidFill>
                <a:schemeClr val="tx1"/>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44</a:t>
            </a:fld>
            <a:endParaRPr lang="en-US" dirty="0">
              <a:solidFill>
                <a:schemeClr val="bg2"/>
              </a:solidFill>
            </a:endParaRPr>
          </a:p>
        </p:txBody>
      </p:sp>
    </p:spTree>
    <p:extLst>
      <p:ext uri="{BB962C8B-B14F-4D97-AF65-F5344CB8AC3E}">
        <p14:creationId xmlns:p14="http://schemas.microsoft.com/office/powerpoint/2010/main" val="19605296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Part 3: FAST</a:t>
            </a:r>
            <a:endParaRPr lang="en-US" sz="6000" dirty="0">
              <a:solidFill>
                <a:srgbClr val="C00000"/>
              </a:solidFill>
            </a:endParaRPr>
          </a:p>
        </p:txBody>
      </p:sp>
      <p:sp>
        <p:nvSpPr>
          <p:cNvPr id="2" name="Slide Number Placeholder 1"/>
          <p:cNvSpPr>
            <a:spLocks noGrp="1"/>
          </p:cNvSpPr>
          <p:nvPr>
            <p:ph type="sldNum" sz="quarter" idx="10"/>
          </p:nvPr>
        </p:nvSpPr>
        <p:spPr/>
        <p:txBody>
          <a:bodyPr/>
          <a:lstStyle/>
          <a:p>
            <a:pPr>
              <a:defRPr/>
            </a:pPr>
            <a:fld id="{C7131E5B-00C3-0745-B9A8-94A27EBE9C2C}" type="slidenum">
              <a:rPr lang="en-US" smtClean="0"/>
              <a:pPr>
                <a:defRPr/>
              </a:pPr>
              <a:t>45</a:t>
            </a:fld>
            <a:endParaRPr lang="en-US">
              <a:solidFill>
                <a:schemeClr val="bg2"/>
              </a:solidFill>
            </a:endParaRPr>
          </a:p>
        </p:txBody>
      </p:sp>
    </p:spTree>
    <p:extLst>
      <p:ext uri="{BB962C8B-B14F-4D97-AF65-F5344CB8AC3E}">
        <p14:creationId xmlns:p14="http://schemas.microsoft.com/office/powerpoint/2010/main" val="12817449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smtClean="0">
                <a:solidFill>
                  <a:srgbClr val="C00000"/>
                </a:solidFill>
              </a:rPr>
              <a:t>Conceptual Intro: </a:t>
            </a:r>
            <a:br>
              <a:rPr lang="en-US" sz="6000" smtClean="0">
                <a:solidFill>
                  <a:srgbClr val="C00000"/>
                </a:solidFill>
              </a:rPr>
            </a:br>
            <a:r>
              <a:rPr lang="en-US" sz="6000" smtClean="0">
                <a:solidFill>
                  <a:srgbClr val="C00000"/>
                </a:solidFill>
              </a:rPr>
              <a:t>The FAST Function Store</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46</a:t>
            </a:fld>
            <a:endParaRPr lang="en-US" dirty="0">
              <a:solidFill>
                <a:schemeClr val="bg2"/>
              </a:solidFill>
            </a:endParaRPr>
          </a:p>
        </p:txBody>
      </p:sp>
    </p:spTree>
    <p:extLst>
      <p:ext uri="{BB962C8B-B14F-4D97-AF65-F5344CB8AC3E}">
        <p14:creationId xmlns:p14="http://schemas.microsoft.com/office/powerpoint/2010/main" val="19687818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Part 4: Summary</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47</a:t>
            </a:fld>
            <a:endParaRPr lang="en-US" dirty="0">
              <a:solidFill>
                <a:schemeClr val="bg2"/>
              </a:solidFill>
            </a:endParaRPr>
          </a:p>
        </p:txBody>
      </p:sp>
    </p:spTree>
    <p:extLst>
      <p:ext uri="{BB962C8B-B14F-4D97-AF65-F5344CB8AC3E}">
        <p14:creationId xmlns:p14="http://schemas.microsoft.com/office/powerpoint/2010/main" val="17968013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bwMode="auto">
          <a:xfrm>
            <a:off x="1797129" y="1305075"/>
            <a:ext cx="2311400" cy="3444725"/>
          </a:xfrm>
          <a:prstGeom prst="rect">
            <a:avLst/>
          </a:prstGeom>
          <a:solidFill>
            <a:schemeClr val="accent1"/>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 name="Title 1"/>
          <p:cNvSpPr>
            <a:spLocks noGrp="1"/>
          </p:cNvSpPr>
          <p:nvPr>
            <p:ph type="title"/>
          </p:nvPr>
        </p:nvSpPr>
        <p:spPr>
          <a:xfrm>
            <a:off x="1981200" y="111493"/>
            <a:ext cx="8077200" cy="580292"/>
          </a:xfrm>
        </p:spPr>
        <p:txBody>
          <a:bodyPr>
            <a:noAutofit/>
          </a:bodyPr>
          <a:lstStyle/>
          <a:p>
            <a:r>
              <a:rPr lang="en-US" sz="4000" dirty="0" smtClean="0">
                <a:ea typeface="ＭＳ Ｐゴシック" charset="0"/>
                <a:cs typeface="ＭＳ Ｐゴシック" charset="0"/>
              </a:rPr>
              <a:t>Bigger Picture</a:t>
            </a:r>
            <a:endParaRPr lang="en-US" sz="4000" dirty="0"/>
          </a:p>
        </p:txBody>
      </p:sp>
      <p:sp>
        <p:nvSpPr>
          <p:cNvPr id="8" name="Rectangle 1"/>
          <p:cNvSpPr>
            <a:spLocks noChangeArrowheads="1"/>
          </p:cNvSpPr>
          <p:nvPr/>
        </p:nvSpPr>
        <p:spPr bwMode="auto">
          <a:xfrm>
            <a:off x="2259931" y="1305075"/>
            <a:ext cx="303711" cy="235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4800600" y="1305075"/>
            <a:ext cx="2311400" cy="3444725"/>
          </a:xfrm>
          <a:prstGeom prst="rect">
            <a:avLst/>
          </a:prstGeom>
          <a:solidFill>
            <a:schemeClr val="accent5">
              <a:lumMod val="60000"/>
              <a:lumOff val="40000"/>
            </a:schemeClr>
          </a:solidFill>
          <a:ln w="349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42" name="Picture 41"/>
          <p:cNvPicPr>
            <a:picLocks noChangeAspect="1"/>
          </p:cNvPicPr>
          <p:nvPr/>
        </p:nvPicPr>
        <p:blipFill>
          <a:blip r:embed="rId3"/>
          <a:stretch>
            <a:fillRect/>
          </a:stretch>
        </p:blipFill>
        <p:spPr>
          <a:xfrm>
            <a:off x="311228" y="1505498"/>
            <a:ext cx="651934" cy="513552"/>
          </a:xfrm>
          <a:prstGeom prst="rect">
            <a:avLst/>
          </a:prstGeom>
        </p:spPr>
      </p:pic>
      <p:sp>
        <p:nvSpPr>
          <p:cNvPr id="33" name="Slide Number Placeholder 9"/>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48</a:t>
            </a:fld>
            <a:endParaRPr lang="en-US" dirty="0">
              <a:solidFill>
                <a:schemeClr val="bg2"/>
              </a:solidFill>
            </a:endParaRPr>
          </a:p>
        </p:txBody>
      </p:sp>
      <p:sp>
        <p:nvSpPr>
          <p:cNvPr id="53" name="Rectangle 52"/>
          <p:cNvSpPr/>
          <p:nvPr/>
        </p:nvSpPr>
        <p:spPr>
          <a:xfrm>
            <a:off x="2221831" y="3336022"/>
            <a:ext cx="1550227"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dirty="0">
                <a:solidFill>
                  <a:srgbClr val="000090"/>
                </a:solidFill>
                <a:latin typeface="Arial" pitchFamily="-105" charset="0"/>
                <a:ea typeface="ＭＳ Ｐゴシック" pitchFamily="-105" charset="-128"/>
                <a:cs typeface="ＭＳ Ｐゴシック" pitchFamily="-105" charset="-128"/>
              </a:rPr>
              <a:t>Network</a:t>
            </a:r>
            <a:br>
              <a:rPr lang="en-US" sz="2000" baseline="0" dirty="0">
                <a:solidFill>
                  <a:srgbClr val="000090"/>
                </a:solidFill>
                <a:latin typeface="Arial" pitchFamily="-105" charset="0"/>
                <a:ea typeface="ＭＳ Ｐゴシック" pitchFamily="-105" charset="-128"/>
                <a:cs typeface="ＭＳ Ｐゴシック" pitchFamily="-105" charset="-128"/>
              </a:rPr>
            </a:br>
            <a:r>
              <a:rPr lang="en-US" sz="2000" baseline="0" dirty="0" smtClean="0">
                <a:solidFill>
                  <a:srgbClr val="000090"/>
                </a:solidFill>
                <a:latin typeface="Arial" pitchFamily="-105" charset="0"/>
                <a:ea typeface="ＭＳ Ｐゴシック" pitchFamily="-105" charset="-128"/>
                <a:cs typeface="ＭＳ Ｐゴシック" pitchFamily="-105" charset="-128"/>
              </a:rPr>
              <a:t>State</a:t>
            </a:r>
            <a:endParaRPr lang="en-US" sz="2000" kern="0" baseline="0" dirty="0">
              <a:solidFill>
                <a:srgbClr val="000090"/>
              </a:solidFill>
              <a:latin typeface="Calibri"/>
              <a:ea typeface="+mn-ea"/>
              <a:cs typeface="+mn-cs"/>
            </a:endParaRPr>
          </a:p>
        </p:txBody>
      </p:sp>
      <p:sp>
        <p:nvSpPr>
          <p:cNvPr id="54" name="Rectangle 53"/>
          <p:cNvSpPr/>
          <p:nvPr/>
        </p:nvSpPr>
        <p:spPr>
          <a:xfrm>
            <a:off x="2234531" y="2012587"/>
            <a:ext cx="157742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smtClean="0">
                <a:solidFill>
                  <a:srgbClr val="000090"/>
                </a:solidFill>
                <a:latin typeface="Arial" pitchFamily="-105" charset="0"/>
                <a:ea typeface="ＭＳ Ｐゴシック" pitchFamily="-105" charset="-128"/>
                <a:cs typeface="ＭＳ Ｐゴシック" pitchFamily="-105" charset="-128"/>
              </a:rPr>
              <a:t>Declarative </a:t>
            </a:r>
            <a:r>
              <a:rPr lang="en-US" sz="2000" baseline="0" dirty="0" smtClean="0">
                <a:solidFill>
                  <a:srgbClr val="000090"/>
                </a:solidFill>
                <a:latin typeface="Arial" pitchFamily="-105" charset="0"/>
                <a:ea typeface="ＭＳ Ｐゴシック" pitchFamily="-105" charset="-128"/>
                <a:cs typeface="ＭＳ Ｐゴシック" pitchFamily="-105" charset="-128"/>
              </a:rPr>
              <a:t>Policy</a:t>
            </a:r>
            <a:endParaRPr lang="en-US" sz="2000" kern="0" baseline="0" dirty="0">
              <a:solidFill>
                <a:srgbClr val="000090"/>
              </a:solidFill>
              <a:latin typeface="Calibri"/>
              <a:ea typeface="+mn-ea"/>
              <a:cs typeface="+mn-cs"/>
            </a:endParaRPr>
          </a:p>
        </p:txBody>
      </p:sp>
      <p:sp>
        <p:nvSpPr>
          <p:cNvPr id="60" name="Rectangle 59"/>
          <p:cNvSpPr/>
          <p:nvPr/>
        </p:nvSpPr>
        <p:spPr bwMode="auto">
          <a:xfrm>
            <a:off x="7848600" y="1305074"/>
            <a:ext cx="2311400" cy="3444725"/>
          </a:xfrm>
          <a:prstGeom prst="rect">
            <a:avLst/>
          </a:prstGeom>
          <a:solidFill>
            <a:schemeClr val="accent1"/>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61" name="Picture 60"/>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4334793" y="4927022"/>
            <a:ext cx="2789907" cy="1482525"/>
          </a:xfrm>
          <a:prstGeom prst="rect">
            <a:avLst/>
          </a:prstGeom>
        </p:spPr>
      </p:pic>
      <p:sp>
        <p:nvSpPr>
          <p:cNvPr id="22" name="Right Arrow 21"/>
          <p:cNvSpPr/>
          <p:nvPr/>
        </p:nvSpPr>
        <p:spPr bwMode="auto">
          <a:xfrm>
            <a:off x="4108529" y="2785120"/>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2" name="Right Arrow 61"/>
          <p:cNvSpPr/>
          <p:nvPr/>
        </p:nvSpPr>
        <p:spPr bwMode="auto">
          <a:xfrm>
            <a:off x="7154648" y="2785120"/>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3" name="Rectangle 62"/>
          <p:cNvSpPr/>
          <p:nvPr/>
        </p:nvSpPr>
        <p:spPr>
          <a:xfrm>
            <a:off x="8253476" y="1798354"/>
            <a:ext cx="1589024"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sp>
        <p:nvSpPr>
          <p:cNvPr id="64" name="Rectangle 63"/>
          <p:cNvSpPr/>
          <p:nvPr/>
        </p:nvSpPr>
        <p:spPr>
          <a:xfrm>
            <a:off x="8262504" y="3269752"/>
            <a:ext cx="1589024"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sp>
        <p:nvSpPr>
          <p:cNvPr id="66" name="Right Arrow 65"/>
          <p:cNvSpPr/>
          <p:nvPr/>
        </p:nvSpPr>
        <p:spPr bwMode="auto">
          <a:xfrm rot="13310123">
            <a:off x="3284101" y="5007671"/>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7" name="Right Arrow 66"/>
          <p:cNvSpPr/>
          <p:nvPr/>
        </p:nvSpPr>
        <p:spPr bwMode="auto">
          <a:xfrm rot="8836971">
            <a:off x="7466137" y="5209405"/>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3" name="Right Arrow 72"/>
          <p:cNvSpPr/>
          <p:nvPr/>
        </p:nvSpPr>
        <p:spPr bwMode="auto">
          <a:xfrm>
            <a:off x="1005731" y="1544035"/>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6" name="Vertical Scroll 75"/>
          <p:cNvSpPr/>
          <p:nvPr/>
        </p:nvSpPr>
        <p:spPr bwMode="auto">
          <a:xfrm>
            <a:off x="5951853" y="1526032"/>
            <a:ext cx="1150762" cy="75254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Maple</a:t>
            </a:r>
            <a:b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b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Program</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2" name="Vertical Scroll 71"/>
          <p:cNvSpPr/>
          <p:nvPr/>
        </p:nvSpPr>
        <p:spPr bwMode="auto">
          <a:xfrm>
            <a:off x="5686386" y="2195525"/>
            <a:ext cx="1150762" cy="75254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Program</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4" name="Vertical Scroll 73"/>
          <p:cNvSpPr/>
          <p:nvPr/>
        </p:nvSpPr>
        <p:spPr bwMode="auto">
          <a:xfrm>
            <a:off x="5290438" y="2891864"/>
            <a:ext cx="1150762" cy="75254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Program</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5" name="Vertical Scroll 74"/>
          <p:cNvSpPr/>
          <p:nvPr/>
        </p:nvSpPr>
        <p:spPr bwMode="auto">
          <a:xfrm>
            <a:off x="4876534" y="3588203"/>
            <a:ext cx="1150762" cy="75254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Program</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963193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Summary</a:t>
            </a:r>
            <a:endParaRPr lang="en-US" sz="3200" dirty="0"/>
          </a:p>
        </p:txBody>
      </p:sp>
      <p:sp>
        <p:nvSpPr>
          <p:cNvPr id="30" name="Content Placeholder 1"/>
          <p:cNvSpPr>
            <a:spLocks noGrp="1"/>
          </p:cNvSpPr>
          <p:nvPr>
            <p:ph idx="1"/>
          </p:nvPr>
        </p:nvSpPr>
        <p:spPr/>
        <p:txBody>
          <a:bodyPr/>
          <a:lstStyle/>
          <a:p>
            <a:r>
              <a:rPr lang="en-US" b="1" dirty="0" smtClean="0"/>
              <a:t>The FAST Maple programming model</a:t>
            </a:r>
          </a:p>
          <a:p>
            <a:r>
              <a:rPr lang="en-US" b="1" dirty="0" smtClean="0"/>
              <a:t>The Maple system</a:t>
            </a:r>
            <a:r>
              <a:rPr lang="en-US" dirty="0" smtClean="0"/>
              <a:t>: a wrapper-based approach to convert </a:t>
            </a:r>
            <a:r>
              <a:rPr lang="en-US" dirty="0" err="1" smtClean="0"/>
              <a:t>datapath</a:t>
            </a:r>
            <a:r>
              <a:rPr lang="en-US" dirty="0" smtClean="0"/>
              <a:t>-oblivious programs to </a:t>
            </a:r>
            <a:r>
              <a:rPr lang="en-US" dirty="0"/>
              <a:t>low-level </a:t>
            </a:r>
            <a:r>
              <a:rPr lang="en-US" dirty="0" err="1"/>
              <a:t>datapath</a:t>
            </a:r>
            <a:r>
              <a:rPr lang="en-US" dirty="0"/>
              <a:t> </a:t>
            </a:r>
            <a:r>
              <a:rPr lang="en-US" dirty="0" smtClean="0"/>
              <a:t>OF rules</a:t>
            </a:r>
          </a:p>
          <a:p>
            <a:pPr lvl="1"/>
            <a:r>
              <a:rPr lang="en-US" dirty="0" smtClean="0"/>
              <a:t>See the Magellan talk on Wednesday</a:t>
            </a:r>
            <a:endParaRPr lang="en-US" dirty="0"/>
          </a:p>
          <a:p>
            <a:r>
              <a:rPr lang="en-US" b="1" dirty="0"/>
              <a:t>The FAST </a:t>
            </a:r>
            <a:r>
              <a:rPr lang="en-US" b="1" dirty="0" smtClean="0"/>
              <a:t>system: </a:t>
            </a:r>
            <a:r>
              <a:rPr lang="en-US" dirty="0" smtClean="0"/>
              <a:t>a function </a:t>
            </a:r>
            <a:r>
              <a:rPr lang="en-US" dirty="0"/>
              <a:t>store </a:t>
            </a:r>
            <a:r>
              <a:rPr lang="en-US" dirty="0" smtClean="0"/>
              <a:t>system to compose, and automate data-driven service functions</a:t>
            </a:r>
          </a:p>
          <a:p>
            <a:pPr lvl="1"/>
            <a:r>
              <a:rPr lang="en-US" dirty="0"/>
              <a:t>See the </a:t>
            </a:r>
            <a:r>
              <a:rPr lang="en-US" dirty="0" smtClean="0"/>
              <a:t>FAST </a:t>
            </a:r>
            <a:r>
              <a:rPr lang="en-US" dirty="0"/>
              <a:t>talk on </a:t>
            </a:r>
            <a:r>
              <a:rPr lang="en-US" dirty="0" smtClean="0"/>
              <a:t>Wednesday</a:t>
            </a:r>
            <a:endParaRPr lang="en-US" dirty="0"/>
          </a:p>
          <a:p>
            <a:r>
              <a:rPr lang="en-US" b="1" dirty="0"/>
              <a:t>A Web-based (c9 based) based SDN </a:t>
            </a:r>
            <a:r>
              <a:rPr lang="en-US" b="1" dirty="0" smtClean="0"/>
              <a:t>IDE</a:t>
            </a:r>
          </a:p>
          <a:p>
            <a:endParaRPr lang="en-US" dirty="0" smtClean="0"/>
          </a:p>
          <a:p>
            <a:r>
              <a:rPr lang="en-US" dirty="0" smtClean="0"/>
              <a:t>Additional documents will be made available soon.</a:t>
            </a:r>
          </a:p>
        </p:txBody>
      </p:sp>
      <p:sp>
        <p:nvSpPr>
          <p:cNvPr id="7" name="Slide Number Placeholder 6"/>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49</a:t>
            </a:fld>
            <a:endParaRPr lang="en-US" dirty="0">
              <a:solidFill>
                <a:schemeClr val="bg2"/>
              </a:solidFill>
            </a:endParaRPr>
          </a:p>
        </p:txBody>
      </p:sp>
    </p:spTree>
    <p:extLst>
      <p:ext uri="{BB962C8B-B14F-4D97-AF65-F5344CB8AC3E}">
        <p14:creationId xmlns:p14="http://schemas.microsoft.com/office/powerpoint/2010/main" val="6148589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ea typeface="ＭＳ Ｐゴシック" charset="0"/>
                <a:cs typeface="ＭＳ Ｐゴシック" charset="0"/>
              </a:rPr>
              <a:t>Key </a:t>
            </a:r>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Programming Abstraction: Data Store</a:t>
            </a:r>
            <a:endParaRPr lang="en-US" sz="1400" dirty="0"/>
          </a:p>
        </p:txBody>
      </p:sp>
      <p:sp>
        <p:nvSpPr>
          <p:cNvPr id="48" name="Rectangle 20"/>
          <p:cNvSpPr>
            <a:spLocks noChangeArrowheads="1"/>
          </p:cNvSpPr>
          <p:nvPr/>
        </p:nvSpPr>
        <p:spPr bwMode="auto">
          <a:xfrm>
            <a:off x="1714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algn="ctr" fontAlgn="auto">
              <a:lnSpc>
                <a:spcPct val="90000"/>
              </a:lnSpc>
              <a:spcBef>
                <a:spcPts val="0"/>
              </a:spcBef>
              <a:spcAft>
                <a:spcPts val="0"/>
              </a:spcAft>
              <a:defRPr/>
            </a:pPr>
            <a:r>
              <a:rPr lang="en-US" sz="1600" kern="0" baseline="0" dirty="0">
                <a:solidFill>
                  <a:srgbClr val="44546A">
                    <a:lumMod val="75000"/>
                  </a:srgbClr>
                </a:solidFill>
                <a:latin typeface="Calibri"/>
                <a:ea typeface="+mn-ea"/>
                <a:cs typeface="Calibri"/>
              </a:rPr>
              <a:t>Controller</a:t>
            </a:r>
          </a:p>
        </p:txBody>
      </p:sp>
      <p:sp>
        <p:nvSpPr>
          <p:cNvPr id="49" name="Rectangle 20"/>
          <p:cNvSpPr>
            <a:spLocks noChangeArrowheads="1"/>
          </p:cNvSpPr>
          <p:nvPr/>
        </p:nvSpPr>
        <p:spPr bwMode="auto">
          <a:xfrm>
            <a:off x="1866612"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800" b="1" kern="0" baseline="0" dirty="0">
                <a:solidFill>
                  <a:srgbClr val="C00000"/>
                </a:solidFill>
                <a:latin typeface="Calibri"/>
                <a:ea typeface="+mn-ea"/>
                <a:cs typeface="Calibri"/>
              </a:rPr>
              <a:t>Model-Driven SAL (MD-SAL)</a:t>
            </a:r>
          </a:p>
        </p:txBody>
      </p:sp>
      <p:sp>
        <p:nvSpPr>
          <p:cNvPr id="50" name="Rounded Rectangle 49"/>
          <p:cNvSpPr/>
          <p:nvPr/>
        </p:nvSpPr>
        <p:spPr bwMode="auto">
          <a:xfrm>
            <a:off x="1866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Protocol Plugin</a:t>
            </a:r>
          </a:p>
        </p:txBody>
      </p:sp>
      <p:sp>
        <p:nvSpPr>
          <p:cNvPr id="51" name="Rounded Rectangle 50"/>
          <p:cNvSpPr/>
          <p:nvPr/>
        </p:nvSpPr>
        <p:spPr bwMode="auto">
          <a:xfrm>
            <a:off x="9232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400" kern="0" baseline="0" dirty="0">
                <a:solidFill>
                  <a:srgbClr val="000000"/>
                </a:solidFill>
                <a:latin typeface="Calibri"/>
                <a:ea typeface="+mn-ea"/>
                <a:cs typeface="Calibri"/>
              </a:rPr>
              <a:t>RESTCONF</a:t>
            </a:r>
          </a:p>
        </p:txBody>
      </p:sp>
      <p:sp>
        <p:nvSpPr>
          <p:cNvPr id="52" name="Rounded Rectangle 51"/>
          <p:cNvSpPr/>
          <p:nvPr/>
        </p:nvSpPr>
        <p:spPr bwMode="auto">
          <a:xfrm>
            <a:off x="4762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NETCONF SERVER </a:t>
            </a:r>
          </a:p>
        </p:txBody>
      </p:sp>
      <p:sp>
        <p:nvSpPr>
          <p:cNvPr id="53" name="Rectangle 20"/>
          <p:cNvSpPr>
            <a:spLocks noChangeArrowheads="1"/>
          </p:cNvSpPr>
          <p:nvPr/>
        </p:nvSpPr>
        <p:spPr bwMode="auto">
          <a:xfrm>
            <a:off x="1917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Network Devices</a:t>
            </a:r>
          </a:p>
        </p:txBody>
      </p:sp>
      <p:sp>
        <p:nvSpPr>
          <p:cNvPr id="54" name="Rectangle 20"/>
          <p:cNvSpPr>
            <a:spLocks noChangeArrowheads="1"/>
          </p:cNvSpPr>
          <p:nvPr/>
        </p:nvSpPr>
        <p:spPr bwMode="auto">
          <a:xfrm>
            <a:off x="8521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Applications</a:t>
            </a:r>
          </a:p>
        </p:txBody>
      </p:sp>
      <p:sp>
        <p:nvSpPr>
          <p:cNvPr id="55" name="Up-Down Arrow 54"/>
          <p:cNvSpPr/>
          <p:nvPr/>
        </p:nvSpPr>
        <p:spPr>
          <a:xfrm>
            <a:off x="8242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56" name="Up-Down Arrow 55"/>
          <p:cNvSpPr/>
          <p:nvPr/>
        </p:nvSpPr>
        <p:spPr>
          <a:xfrm>
            <a:off x="6641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57" name="Rounded Rectangle 56"/>
          <p:cNvSpPr/>
          <p:nvPr/>
        </p:nvSpPr>
        <p:spPr bwMode="auto">
          <a:xfrm>
            <a:off x="7784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App/Service Plugin</a:t>
            </a:r>
          </a:p>
        </p:txBody>
      </p:sp>
      <p:sp>
        <p:nvSpPr>
          <p:cNvPr id="58" name="Rounded Rectangle 57"/>
          <p:cNvSpPr/>
          <p:nvPr/>
        </p:nvSpPr>
        <p:spPr bwMode="auto">
          <a:xfrm>
            <a:off x="6184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App/Service Plugin</a:t>
            </a:r>
          </a:p>
        </p:txBody>
      </p:sp>
      <p:sp>
        <p:nvSpPr>
          <p:cNvPr id="59" name="TextBox 58"/>
          <p:cNvSpPr txBox="1"/>
          <p:nvPr/>
        </p:nvSpPr>
        <p:spPr>
          <a:xfrm>
            <a:off x="7302210" y="2616200"/>
            <a:ext cx="338554" cy="338554"/>
          </a:xfrm>
          <a:prstGeom prst="rect">
            <a:avLst/>
          </a:prstGeom>
          <a:noFill/>
        </p:spPr>
        <p:txBody>
          <a:bodyPr wrap="none" rtlCol="0">
            <a:spAutoFit/>
          </a:bodyPr>
          <a:lstStyle/>
          <a:p>
            <a:r>
              <a:rPr lang="en-US" dirty="0">
                <a:latin typeface="Calibri"/>
                <a:cs typeface="Calibri"/>
              </a:rPr>
              <a:t>...</a:t>
            </a:r>
          </a:p>
        </p:txBody>
      </p:sp>
      <p:sp>
        <p:nvSpPr>
          <p:cNvPr id="60" name="TextBox 59"/>
          <p:cNvSpPr txBox="1"/>
          <p:nvPr/>
        </p:nvSpPr>
        <p:spPr>
          <a:xfrm>
            <a:off x="2962102" y="2616200"/>
            <a:ext cx="338554" cy="338554"/>
          </a:xfrm>
          <a:prstGeom prst="rect">
            <a:avLst/>
          </a:prstGeom>
          <a:noFill/>
        </p:spPr>
        <p:txBody>
          <a:bodyPr wrap="none" rtlCol="0">
            <a:spAutoFit/>
          </a:bodyPr>
          <a:lstStyle/>
          <a:p>
            <a:r>
              <a:rPr lang="en-US" dirty="0">
                <a:latin typeface="Calibri"/>
                <a:cs typeface="Calibri"/>
              </a:rPr>
              <a:t>...</a:t>
            </a:r>
          </a:p>
        </p:txBody>
      </p:sp>
      <p:sp>
        <p:nvSpPr>
          <p:cNvPr id="61" name="Rounded Rectangle 60"/>
          <p:cNvSpPr/>
          <p:nvPr/>
        </p:nvSpPr>
        <p:spPr bwMode="auto">
          <a:xfrm>
            <a:off x="3416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Protocol Plugin</a:t>
            </a:r>
          </a:p>
        </p:txBody>
      </p:sp>
      <p:sp>
        <p:nvSpPr>
          <p:cNvPr id="62" name="Up-Down Arrow 61"/>
          <p:cNvSpPr/>
          <p:nvPr/>
        </p:nvSpPr>
        <p:spPr>
          <a:xfrm>
            <a:off x="384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3" name="Up-Down Arrow 62"/>
          <p:cNvSpPr/>
          <p:nvPr/>
        </p:nvSpPr>
        <p:spPr>
          <a:xfrm>
            <a:off x="2323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4" name="Rounded Rectangle 63"/>
          <p:cNvSpPr/>
          <p:nvPr/>
        </p:nvSpPr>
        <p:spPr bwMode="auto">
          <a:xfrm>
            <a:off x="4762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err="1">
                <a:solidFill>
                  <a:srgbClr val="000000"/>
                </a:solidFill>
                <a:latin typeface="Calibri"/>
                <a:ea typeface="+mn-ea"/>
                <a:cs typeface="Calibri"/>
              </a:rPr>
              <a:t>Config</a:t>
            </a:r>
            <a:r>
              <a:rPr lang="en-US" sz="1200" kern="0" baseline="0" dirty="0">
                <a:solidFill>
                  <a:srgbClr val="000000"/>
                </a:solidFill>
                <a:latin typeface="Calibri"/>
                <a:ea typeface="+mn-ea"/>
                <a:cs typeface="Calibri"/>
              </a:rPr>
              <a:t> Subsystem</a:t>
            </a:r>
          </a:p>
        </p:txBody>
      </p:sp>
      <p:sp>
        <p:nvSpPr>
          <p:cNvPr id="65" name="Up-Down Arrow 64"/>
          <p:cNvSpPr/>
          <p:nvPr/>
        </p:nvSpPr>
        <p:spPr>
          <a:xfrm>
            <a:off x="3847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6" name="Up-Down Arrow 65"/>
          <p:cNvSpPr/>
          <p:nvPr/>
        </p:nvSpPr>
        <p:spPr>
          <a:xfrm>
            <a:off x="2323811"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7" name="Rectangle 20"/>
          <p:cNvSpPr>
            <a:spLocks noChangeArrowheads="1"/>
          </p:cNvSpPr>
          <p:nvPr/>
        </p:nvSpPr>
        <p:spPr bwMode="auto">
          <a:xfrm>
            <a:off x="3085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rgbClr val="000000"/>
                </a:solidFill>
                <a:latin typeface="Calibri"/>
                <a:ea typeface="+mn-ea"/>
                <a:cs typeface="Calibri"/>
              </a:rPr>
              <a:t>Messaging</a:t>
            </a:r>
          </a:p>
        </p:txBody>
      </p:sp>
      <p:sp>
        <p:nvSpPr>
          <p:cNvPr id="68" name="Can 67"/>
          <p:cNvSpPr/>
          <p:nvPr/>
        </p:nvSpPr>
        <p:spPr>
          <a:xfrm>
            <a:off x="6591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fontAlgn="auto">
              <a:spcBef>
                <a:spcPts val="0"/>
              </a:spcBef>
              <a:spcAft>
                <a:spcPts val="0"/>
              </a:spcAft>
              <a:defRPr/>
            </a:pPr>
            <a:r>
              <a:rPr lang="en-US" sz="1400" kern="0" baseline="0" dirty="0">
                <a:solidFill>
                  <a:sysClr val="windowText" lastClr="000000"/>
                </a:solidFill>
                <a:latin typeface="Calibri"/>
                <a:ea typeface="+mn-ea"/>
                <a:cs typeface="Calibri"/>
              </a:rPr>
              <a:t>Data Store</a:t>
            </a:r>
          </a:p>
        </p:txBody>
      </p:sp>
      <p:sp>
        <p:nvSpPr>
          <p:cNvPr id="69" name="Up-Down Arrow 68"/>
          <p:cNvSpPr/>
          <p:nvPr/>
        </p:nvSpPr>
        <p:spPr>
          <a:xfrm>
            <a:off x="7353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70" name="Up-Down Arrow 69"/>
          <p:cNvSpPr/>
          <p:nvPr/>
        </p:nvSpPr>
        <p:spPr>
          <a:xfrm>
            <a:off x="3847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71" name="Rectangle 20"/>
          <p:cNvSpPr>
            <a:spLocks noChangeArrowheads="1"/>
          </p:cNvSpPr>
          <p:nvPr/>
        </p:nvSpPr>
        <p:spPr bwMode="auto">
          <a:xfrm>
            <a:off x="3009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algn="ctr" fontAlgn="auto">
              <a:lnSpc>
                <a:spcPct val="80000"/>
              </a:lnSpc>
              <a:spcBef>
                <a:spcPts val="0"/>
              </a:spcBef>
              <a:spcAft>
                <a:spcPts val="0"/>
              </a:spcAft>
              <a:defRPr/>
            </a:pPr>
            <a:r>
              <a:rPr lang="en-US" sz="1400" kern="0" baseline="0" dirty="0">
                <a:solidFill>
                  <a:srgbClr val="000000"/>
                </a:solidFill>
                <a:latin typeface="Calibri"/>
                <a:ea typeface="+mn-ea"/>
                <a:cs typeface="Calibri"/>
              </a:rPr>
              <a:t>Remote Controller Instance</a:t>
            </a:r>
          </a:p>
        </p:txBody>
      </p:sp>
      <p:sp>
        <p:nvSpPr>
          <p:cNvPr id="72" name="Rectangle 20"/>
          <p:cNvSpPr>
            <a:spLocks noChangeArrowheads="1"/>
          </p:cNvSpPr>
          <p:nvPr/>
        </p:nvSpPr>
        <p:spPr bwMode="auto">
          <a:xfrm>
            <a:off x="6514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algn="ctr" fontAlgn="auto">
              <a:lnSpc>
                <a:spcPct val="80000"/>
              </a:lnSpc>
              <a:spcBef>
                <a:spcPts val="0"/>
              </a:spcBef>
              <a:spcAft>
                <a:spcPts val="0"/>
              </a:spcAft>
              <a:defRPr/>
            </a:pPr>
            <a:r>
              <a:rPr lang="en-US" sz="1400" kern="0" baseline="0" dirty="0">
                <a:solidFill>
                  <a:srgbClr val="000000"/>
                </a:solidFill>
                <a:latin typeface="Calibri"/>
                <a:ea typeface="+mn-ea"/>
                <a:cs typeface="Calibri"/>
              </a:rPr>
              <a:t>Remote Controller Instance</a:t>
            </a:r>
          </a:p>
        </p:txBody>
      </p:sp>
      <p:cxnSp>
        <p:nvCxnSpPr>
          <p:cNvPr id="73" name="Straight Arrow Connector 72"/>
          <p:cNvCxnSpPr>
            <a:stCxn id="67" idx="2"/>
            <a:endCxn id="71" idx="0"/>
          </p:cNvCxnSpPr>
          <p:nvPr/>
        </p:nvCxnSpPr>
        <p:spPr>
          <a:xfrm>
            <a:off x="3962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4381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4381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7467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12585408" y="1397003"/>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algn="ctr" fontAlgn="auto">
              <a:lnSpc>
                <a:spcPct val="80000"/>
              </a:lnSpc>
              <a:spcBef>
                <a:spcPts val="0"/>
              </a:spcBef>
              <a:spcAft>
                <a:spcPts val="0"/>
              </a:spcAft>
              <a:defRPr/>
            </a:pPr>
            <a:r>
              <a:rPr lang="en-US" sz="1100" kern="0" baseline="0" dirty="0">
                <a:solidFill>
                  <a:srgbClr val="FFFFFF"/>
                </a:solidFill>
                <a:latin typeface="Calibri"/>
                <a:ea typeface="+mn-ea"/>
                <a:cs typeface="Calibri"/>
              </a:rPr>
              <a:t>Network Applications Orchestration &amp; Services</a:t>
            </a:r>
          </a:p>
        </p:txBody>
      </p:sp>
      <p:sp>
        <p:nvSpPr>
          <p:cNvPr id="78" name="TextBox 77"/>
          <p:cNvSpPr txBox="1">
            <a:spLocks noChangeArrowheads="1"/>
          </p:cNvSpPr>
          <p:nvPr/>
        </p:nvSpPr>
        <p:spPr bwMode="auto">
          <a:xfrm>
            <a:off x="12585408" y="3558119"/>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algn="ctr" fontAlgn="auto">
              <a:lnSpc>
                <a:spcPct val="90000"/>
              </a:lnSpc>
              <a:spcBef>
                <a:spcPts val="0"/>
              </a:spcBef>
              <a:spcAft>
                <a:spcPts val="0"/>
              </a:spcAft>
              <a:defRPr/>
            </a:pPr>
            <a:r>
              <a:rPr lang="en-US" sz="1100" kern="0" baseline="0" dirty="0">
                <a:solidFill>
                  <a:sysClr val="windowText" lastClr="000000"/>
                </a:solidFill>
                <a:latin typeface="Calibri"/>
                <a:ea typeface="+mn-ea"/>
                <a:cs typeface="Calibri"/>
              </a:rPr>
              <a:t>Controller Platform</a:t>
            </a:r>
          </a:p>
        </p:txBody>
      </p:sp>
      <p:sp>
        <p:nvSpPr>
          <p:cNvPr id="79" name="TextBox 78"/>
          <p:cNvSpPr txBox="1">
            <a:spLocks noChangeArrowheads="1"/>
          </p:cNvSpPr>
          <p:nvPr/>
        </p:nvSpPr>
        <p:spPr bwMode="auto">
          <a:xfrm>
            <a:off x="12585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algn="ctr" fontAlgn="auto">
              <a:lnSpc>
                <a:spcPct val="90000"/>
              </a:lnSpc>
              <a:spcBef>
                <a:spcPts val="0"/>
              </a:spcBef>
              <a:spcAft>
                <a:spcPts val="0"/>
              </a:spcAft>
              <a:defRPr/>
            </a:pPr>
            <a:r>
              <a:rPr lang="en-US" sz="1100" kern="0" baseline="0" dirty="0">
                <a:solidFill>
                  <a:srgbClr val="000000"/>
                </a:solidFill>
                <a:latin typeface="Calibri"/>
                <a:ea typeface="+mn-ea"/>
                <a:cs typeface="Calibri"/>
              </a:rPr>
              <a:t>Plugins &amp; Applications</a:t>
            </a:r>
          </a:p>
        </p:txBody>
      </p:sp>
      <p:sp>
        <p:nvSpPr>
          <p:cNvPr id="80" name="TextBox 79"/>
          <p:cNvSpPr txBox="1">
            <a:spLocks noChangeArrowheads="1"/>
          </p:cNvSpPr>
          <p:nvPr/>
        </p:nvSpPr>
        <p:spPr bwMode="auto">
          <a:xfrm>
            <a:off x="12585408" y="4749802"/>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algn="ctr" fontAlgn="auto">
              <a:lnSpc>
                <a:spcPct val="90000"/>
              </a:lnSpc>
              <a:spcBef>
                <a:spcPts val="0"/>
              </a:spcBef>
              <a:spcAft>
                <a:spcPts val="0"/>
              </a:spcAft>
              <a:defRPr/>
            </a:pPr>
            <a:r>
              <a:rPr lang="en-US" sz="1100" kern="0" baseline="0" dirty="0">
                <a:solidFill>
                  <a:sysClr val="windowText" lastClr="000000"/>
                </a:solidFill>
                <a:latin typeface="Calibri"/>
                <a:ea typeface="+mn-ea"/>
                <a:cs typeface="Calibri"/>
              </a:rPr>
              <a:t>Clustering</a:t>
            </a:r>
          </a:p>
        </p:txBody>
      </p:sp>
      <p:sp>
        <p:nvSpPr>
          <p:cNvPr id="81" name="Rectangle 20"/>
          <p:cNvSpPr>
            <a:spLocks noChangeArrowheads="1"/>
          </p:cNvSpPr>
          <p:nvPr/>
        </p:nvSpPr>
        <p:spPr bwMode="auto">
          <a:xfrm>
            <a:off x="1815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Network Devices</a:t>
            </a:r>
          </a:p>
        </p:txBody>
      </p:sp>
      <p:sp>
        <p:nvSpPr>
          <p:cNvPr id="82" name="Rectangle 20"/>
          <p:cNvSpPr>
            <a:spLocks noChangeArrowheads="1"/>
          </p:cNvSpPr>
          <p:nvPr/>
        </p:nvSpPr>
        <p:spPr bwMode="auto">
          <a:xfrm>
            <a:off x="1714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Network Devices</a:t>
            </a:r>
          </a:p>
        </p:txBody>
      </p:sp>
      <p:sp>
        <p:nvSpPr>
          <p:cNvPr id="83" name="Rectangle 20"/>
          <p:cNvSpPr>
            <a:spLocks noChangeArrowheads="1"/>
          </p:cNvSpPr>
          <p:nvPr/>
        </p:nvSpPr>
        <p:spPr bwMode="auto">
          <a:xfrm>
            <a:off x="8419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Applications</a:t>
            </a:r>
          </a:p>
        </p:txBody>
      </p:sp>
      <p:sp>
        <p:nvSpPr>
          <p:cNvPr id="84" name="Rectangle 20"/>
          <p:cNvSpPr>
            <a:spLocks noChangeArrowheads="1"/>
          </p:cNvSpPr>
          <p:nvPr/>
        </p:nvSpPr>
        <p:spPr bwMode="auto">
          <a:xfrm>
            <a:off x="8318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Applications</a:t>
            </a:r>
          </a:p>
        </p:txBody>
      </p:sp>
      <p:sp>
        <p:nvSpPr>
          <p:cNvPr id="85" name="Up-Down Arrow 84"/>
          <p:cNvSpPr/>
          <p:nvPr/>
        </p:nvSpPr>
        <p:spPr>
          <a:xfrm>
            <a:off x="9740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86" name="Up-Down Arrow 85"/>
          <p:cNvSpPr/>
          <p:nvPr/>
        </p:nvSpPr>
        <p:spPr>
          <a:xfrm>
            <a:off x="9740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43" name="Rectangle 42"/>
          <p:cNvSpPr/>
          <p:nvPr/>
        </p:nvSpPr>
        <p:spPr>
          <a:xfrm>
            <a:off x="1524001" y="6152483"/>
            <a:ext cx="8910669" cy="307777"/>
          </a:xfrm>
          <a:prstGeom prst="rect">
            <a:avLst/>
          </a:prstGeom>
        </p:spPr>
        <p:txBody>
          <a:bodyPr wrap="square">
            <a:spAutoFit/>
          </a:bodyPr>
          <a:lstStyle/>
          <a:p>
            <a:r>
              <a:rPr lang="en-US" sz="1400" i="1" baseline="0" dirty="0"/>
              <a:t>Source: Ed </a:t>
            </a:r>
            <a:r>
              <a:rPr lang="en-US" sz="1400" i="1" baseline="0" dirty="0" err="1"/>
              <a:t>Warnicke</a:t>
            </a:r>
            <a:r>
              <a:rPr lang="en-US" sz="1400" i="1" baseline="0" dirty="0"/>
              <a:t>, July 27, 2015. </a:t>
            </a:r>
          </a:p>
        </p:txBody>
      </p:sp>
      <p:sp>
        <p:nvSpPr>
          <p:cNvPr id="44" name="Slide Number Placeholder 9"/>
          <p:cNvSpPr txBox="1">
            <a:spLocks/>
          </p:cNvSpPr>
          <p:nvPr/>
        </p:nvSpPr>
        <p:spPr>
          <a:xfrm>
            <a:off x="102743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a:pPr>
                <a:defRPr/>
              </a:pPr>
              <a:t>5</a:t>
            </a:fld>
            <a:endParaRPr lang="en-US" dirty="0">
              <a:solidFill>
                <a:schemeClr val="bg2"/>
              </a:solidFill>
            </a:endParaRPr>
          </a:p>
        </p:txBody>
      </p:sp>
    </p:spTree>
    <p:extLst>
      <p:ext uri="{BB962C8B-B14F-4D97-AF65-F5344CB8AC3E}">
        <p14:creationId xmlns:p14="http://schemas.microsoft.com/office/powerpoint/2010/main" val="809539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222751" y="2816114"/>
            <a:ext cx="3117849" cy="685800"/>
          </a:xfrm>
          <a:solidFill>
            <a:schemeClr val="tx2">
              <a:lumMod val="60000"/>
              <a:lumOff val="40000"/>
            </a:schemeClr>
          </a:solidFill>
        </p:spPr>
        <p:txBody>
          <a:bodyPr/>
          <a:lstStyle/>
          <a:p>
            <a:pPr>
              <a:defRPr/>
            </a:pPr>
            <a:r>
              <a:rPr lang="en-US" altLang="zh-CN" dirty="0" smtClean="0">
                <a:solidFill>
                  <a:srgbClr val="C00000"/>
                </a:solidFill>
                <a:latin typeface="Georgia" charset="0"/>
                <a:ea typeface="ＭＳ Ｐゴシック" charset="0"/>
                <a:cs typeface="ＭＳ Ｐゴシック" charset="0"/>
              </a:rPr>
              <a:t>Thank You</a:t>
            </a:r>
            <a:endParaRPr lang="en-US" dirty="0">
              <a:solidFill>
                <a:srgbClr val="C00000"/>
              </a:solidFill>
              <a:latin typeface="Georgia" charset="0"/>
              <a:ea typeface="ＭＳ Ｐゴシック" charset="0"/>
              <a:cs typeface="ＭＳ Ｐゴシック" charset="0"/>
            </a:endParaRPr>
          </a:p>
        </p:txBody>
      </p:sp>
      <p:sp>
        <p:nvSpPr>
          <p:cNvPr id="2" name="Slide Number Placeholder 1"/>
          <p:cNvSpPr>
            <a:spLocks noGrp="1"/>
          </p:cNvSpPr>
          <p:nvPr>
            <p:ph type="sldNum" sz="quarter" idx="10"/>
          </p:nvPr>
        </p:nvSpPr>
        <p:spPr/>
        <p:txBody>
          <a:bodyPr/>
          <a:lstStyle/>
          <a:p>
            <a:pPr>
              <a:defRPr/>
            </a:pPr>
            <a:fld id="{09F64BDA-7C03-0348-A74F-EE75429B1384}" type="slidenum">
              <a:rPr lang="en-US" smtClean="0">
                <a:solidFill>
                  <a:prstClr val="black"/>
                </a:solidFill>
              </a:rPr>
              <a:pPr>
                <a:defRPr/>
              </a:pPr>
              <a:t>50</a:t>
            </a:fld>
            <a:endParaRPr lang="en-US">
              <a:solidFill>
                <a:srgbClr val="EEECE1"/>
              </a:solidFill>
            </a:endParaRPr>
          </a:p>
        </p:txBody>
      </p:sp>
    </p:spTree>
    <p:extLst>
      <p:ext uri="{BB962C8B-B14F-4D97-AF65-F5344CB8AC3E}">
        <p14:creationId xmlns:p14="http://schemas.microsoft.com/office/powerpoint/2010/main" val="5807046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Maple Details</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51</a:t>
            </a:fld>
            <a:endParaRPr lang="en-US" dirty="0">
              <a:solidFill>
                <a:schemeClr val="bg2"/>
              </a:solidFill>
            </a:endParaRPr>
          </a:p>
        </p:txBody>
      </p:sp>
    </p:spTree>
    <p:extLst>
      <p:ext uri="{BB962C8B-B14F-4D97-AF65-F5344CB8AC3E}">
        <p14:creationId xmlns:p14="http://schemas.microsoft.com/office/powerpoint/2010/main" val="8461856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Problem: Simple In-order Traversal </a:t>
            </a:r>
            <a:br>
              <a:rPr lang="en-US" sz="2800" dirty="0"/>
            </a:br>
            <a:r>
              <a:rPr lang="en-US" sz="2800" dirty="0"/>
              <a:t>Generates Unstable Rules</a:t>
            </a:r>
            <a:endParaRPr lang="en-US" sz="3600" dirty="0"/>
          </a:p>
        </p:txBody>
      </p:sp>
      <p:pic>
        <p:nvPicPr>
          <p:cNvPr id="6" name="Picture 5"/>
          <p:cNvPicPr>
            <a:picLocks noChangeAspect="1"/>
          </p:cNvPicPr>
          <p:nvPr/>
        </p:nvPicPr>
        <p:blipFill rotWithShape="1">
          <a:blip r:embed="rId3"/>
          <a:srcRect t="7785" r="49382"/>
          <a:stretch/>
        </p:blipFill>
        <p:spPr>
          <a:xfrm>
            <a:off x="1665111" y="1128889"/>
            <a:ext cx="4628444" cy="3994609"/>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52</a:t>
            </a:fld>
            <a:endParaRPr lang="en-US" dirty="0">
              <a:solidFill>
                <a:schemeClr val="bg2"/>
              </a:solidFill>
            </a:endParaRPr>
          </a:p>
        </p:txBody>
      </p:sp>
      <p:sp>
        <p:nvSpPr>
          <p:cNvPr id="3" name="Left Brace 2"/>
          <p:cNvSpPr/>
          <p:nvPr/>
        </p:nvSpPr>
        <p:spPr bwMode="auto">
          <a:xfrm>
            <a:off x="6378222" y="5023557"/>
            <a:ext cx="353004" cy="914400"/>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 name="Rectangle 4"/>
          <p:cNvSpPr/>
          <p:nvPr/>
        </p:nvSpPr>
        <p:spPr>
          <a:xfrm>
            <a:off x="4427688" y="5009500"/>
            <a:ext cx="1921019" cy="1200328"/>
          </a:xfrm>
          <a:prstGeom prst="rect">
            <a:avLst/>
          </a:prstGeom>
        </p:spPr>
        <p:txBody>
          <a:bodyPr wrap="none">
            <a:spAutoFit/>
          </a:bodyPr>
          <a:lstStyle/>
          <a:p>
            <a:pPr algn="r"/>
            <a:r>
              <a:rPr lang="en-US" kern="0" baseline="0" dirty="0">
                <a:solidFill>
                  <a:prstClr val="black"/>
                </a:solidFill>
                <a:latin typeface="Calibri"/>
                <a:ea typeface="+mn-ea"/>
                <a:cs typeface="+mn-cs"/>
              </a:rPr>
              <a:t>disjoint, </a:t>
            </a:r>
            <a:br>
              <a:rPr lang="en-US" kern="0" baseline="0" dirty="0">
                <a:solidFill>
                  <a:prstClr val="black"/>
                </a:solidFill>
                <a:latin typeface="Calibri"/>
                <a:ea typeface="+mn-ea"/>
                <a:cs typeface="+mn-cs"/>
              </a:rPr>
            </a:br>
            <a:r>
              <a:rPr lang="en-US" kern="0" baseline="0" dirty="0">
                <a:solidFill>
                  <a:prstClr val="black"/>
                </a:solidFill>
                <a:latin typeface="Calibri"/>
                <a:ea typeface="+mn-ea"/>
                <a:cs typeface="+mn-cs"/>
              </a:rPr>
              <a:t>could use </a:t>
            </a:r>
            <a:br>
              <a:rPr lang="en-US" kern="0" baseline="0" dirty="0">
                <a:solidFill>
                  <a:prstClr val="black"/>
                </a:solidFill>
                <a:latin typeface="Calibri"/>
                <a:ea typeface="+mn-ea"/>
                <a:cs typeface="+mn-cs"/>
              </a:rPr>
            </a:br>
            <a:r>
              <a:rPr lang="en-US" kern="0" baseline="0" dirty="0">
                <a:solidFill>
                  <a:prstClr val="black"/>
                </a:solidFill>
                <a:latin typeface="Calibri"/>
                <a:ea typeface="+mn-ea"/>
                <a:cs typeface="+mn-cs"/>
              </a:rPr>
              <a:t>same priority.</a:t>
            </a:r>
            <a:endParaRPr lang="en-US" dirty="0"/>
          </a:p>
        </p:txBody>
      </p:sp>
      <p:pic>
        <p:nvPicPr>
          <p:cNvPr id="7" name="Picture 6"/>
          <p:cNvPicPr>
            <a:picLocks noChangeAspect="1"/>
          </p:cNvPicPr>
          <p:nvPr/>
        </p:nvPicPr>
        <p:blipFill rotWithShape="1">
          <a:blip r:embed="rId3"/>
          <a:srcRect l="56821"/>
          <a:stretch/>
        </p:blipFill>
        <p:spPr>
          <a:xfrm>
            <a:off x="6719712" y="1199445"/>
            <a:ext cx="3948289" cy="4866673"/>
          </a:xfrm>
          <a:prstGeom prst="rect">
            <a:avLst/>
          </a:prstGeom>
        </p:spPr>
      </p:pic>
      <p:sp>
        <p:nvSpPr>
          <p:cNvPr id="8" name="Rectangle 7"/>
          <p:cNvSpPr/>
          <p:nvPr/>
        </p:nvSpPr>
        <p:spPr bwMode="auto">
          <a:xfrm>
            <a:off x="4967268" y="2706157"/>
            <a:ext cx="1478793"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Oval 8"/>
          <p:cNvSpPr/>
          <p:nvPr/>
        </p:nvSpPr>
        <p:spPr bwMode="auto">
          <a:xfrm rot="1268915">
            <a:off x="4303890" y="2864556"/>
            <a:ext cx="691445" cy="352778"/>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 name="Rectangle 9"/>
          <p:cNvSpPr/>
          <p:nvPr/>
        </p:nvSpPr>
        <p:spPr bwMode="auto">
          <a:xfrm>
            <a:off x="6742446" y="3945113"/>
            <a:ext cx="3925555"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452764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bldP spid="9"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Solution: Minimizing Priority Levels: </a:t>
            </a:r>
            <a:br>
              <a:rPr lang="en-US" sz="2400" dirty="0"/>
            </a:br>
            <a:r>
              <a:rPr lang="en-US" sz="2400" dirty="0"/>
              <a:t>Increasing at T Nodes Only</a:t>
            </a:r>
          </a:p>
        </p:txBody>
      </p:sp>
      <p:pic>
        <p:nvPicPr>
          <p:cNvPr id="6" name="Picture 5"/>
          <p:cNvPicPr>
            <a:picLocks noChangeAspect="1"/>
          </p:cNvPicPr>
          <p:nvPr/>
        </p:nvPicPr>
        <p:blipFill>
          <a:blip r:embed="rId3"/>
          <a:stretch>
            <a:fillRect/>
          </a:stretch>
        </p:blipFill>
        <p:spPr>
          <a:xfrm>
            <a:off x="1524000" y="762001"/>
            <a:ext cx="9144000" cy="5332333"/>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53</a:t>
            </a:fld>
            <a:endParaRPr lang="en-US" dirty="0">
              <a:solidFill>
                <a:schemeClr val="bg2"/>
              </a:solidFill>
            </a:endParaRPr>
          </a:p>
        </p:txBody>
      </p:sp>
    </p:spTree>
    <p:extLst>
      <p:ext uri="{BB962C8B-B14F-4D97-AF65-F5344CB8AC3E}">
        <p14:creationId xmlns:p14="http://schemas.microsoft.com/office/powerpoint/2010/main" val="1608226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1524000" y="1168401"/>
            <a:ext cx="9144000" cy="4519667"/>
          </a:xfrm>
          <a:prstGeom prst="rect">
            <a:avLst/>
          </a:prstGeom>
        </p:spPr>
      </p:pic>
      <p:sp>
        <p:nvSpPr>
          <p:cNvPr id="5" name="Rectangle 4"/>
          <p:cNvSpPr/>
          <p:nvPr/>
        </p:nvSpPr>
        <p:spPr bwMode="auto">
          <a:xfrm rot="17580000">
            <a:off x="4756126" y="2904449"/>
            <a:ext cx="299201" cy="1469032"/>
          </a:xfrm>
          <a:prstGeom prst="rect">
            <a:avLst/>
          </a:prstGeom>
          <a:solidFill>
            <a:schemeClr val="bg1"/>
          </a:solidFill>
          <a:ln w="9525" cap="flat" cmpd="sng" algn="ctr">
            <a:noFill/>
            <a:prstDash val="solid"/>
            <a:round/>
            <a:headEnd type="none" w="med" len="med"/>
            <a:tailEnd type="none" w="med" len="med"/>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4830181" y="3415998"/>
            <a:ext cx="5747501"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54</a:t>
            </a:fld>
            <a:endParaRPr lang="en-US" dirty="0">
              <a:solidFill>
                <a:schemeClr val="bg2"/>
              </a:solidFill>
            </a:endParaRPr>
          </a:p>
        </p:txBody>
      </p:sp>
    </p:spTree>
    <p:extLst>
      <p:ext uri="{BB962C8B-B14F-4D97-AF65-F5344CB8AC3E}">
        <p14:creationId xmlns:p14="http://schemas.microsoft.com/office/powerpoint/2010/main" val="1422361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1524000" y="1168401"/>
            <a:ext cx="9144000" cy="4519667"/>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55</a:t>
            </a:fld>
            <a:endParaRPr lang="en-US" dirty="0">
              <a:solidFill>
                <a:schemeClr val="bg2"/>
              </a:solidFill>
            </a:endParaRPr>
          </a:p>
        </p:txBody>
      </p:sp>
    </p:spTree>
    <p:extLst>
      <p:ext uri="{BB962C8B-B14F-4D97-AF65-F5344CB8AC3E}">
        <p14:creationId xmlns:p14="http://schemas.microsoft.com/office/powerpoint/2010/main" val="1399214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Algorithmic Policy in Java</a:t>
            </a:r>
          </a:p>
        </p:txBody>
      </p:sp>
      <p:sp>
        <p:nvSpPr>
          <p:cNvPr id="59394" name="Rectangle 2"/>
          <p:cNvSpPr>
            <a:spLocks/>
          </p:cNvSpPr>
          <p:nvPr/>
        </p:nvSpPr>
        <p:spPr bwMode="auto">
          <a:xfrm>
            <a:off x="2593611" y="1016000"/>
            <a:ext cx="7072500" cy="464255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Route</a:t>
            </a:r>
            <a:r>
              <a:rPr lang="en-US" sz="1800" baseline="0" dirty="0">
                <a:latin typeface="Menlo Regular" charset="0"/>
                <a:cs typeface="Menlo Regular" charset="0"/>
                <a:sym typeface="Menlo Regular" charset="0"/>
              </a:rPr>
              <a:t> f(</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a:t>
            </a:r>
            <a:r>
              <a:rPr lang="en-US" sz="1800" baseline="0" dirty="0">
                <a:latin typeface="Menlo Regular" charset="0"/>
                <a:cs typeface="Menlo Regular" charset="0"/>
                <a:sym typeface="Menlo Regular" charset="0"/>
              </a:rPr>
              <a:t> (</a:t>
            </a:r>
            <a:r>
              <a:rPr lang="en-US" sz="1800" baseline="0" dirty="0" err="1">
                <a:latin typeface="Menlo Bold" charset="0"/>
                <a:cs typeface="Menlo Bold" charset="0"/>
                <a:sym typeface="Menlo Bold" charset="0"/>
              </a:rPr>
              <a:t>p.tcpDstIs</a:t>
            </a:r>
            <a:r>
              <a:rPr lang="en-US" sz="1800" baseline="0" dirty="0">
                <a:latin typeface="Menlo Regular" charset="0"/>
                <a:cs typeface="Menlo Regular" charset="0"/>
                <a:sym typeface="Menlo Regular" charset="0"/>
              </a:rPr>
              <a:t>(</a:t>
            </a:r>
            <a:r>
              <a:rPr lang="en-US" sz="1800" baseline="0" dirty="0">
                <a:solidFill>
                  <a:srgbClr val="786DC4"/>
                </a:solidFill>
                <a:latin typeface="Menlo Regular" charset="0"/>
                <a:cs typeface="Menlo Regular" charset="0"/>
                <a:sym typeface="Menlo Regular" charset="0"/>
              </a:rPr>
              <a:t>22</a:t>
            </a: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null</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a:t>
            </a: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Location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 </a:t>
            </a:r>
            <a:r>
              <a:rPr lang="en-US" sz="1800" baseline="0" dirty="0" err="1">
                <a:latin typeface="Menlo Bold" charset="0"/>
                <a:cs typeface="Menlo Bold" charset="0"/>
                <a:sym typeface="Menlo Bold" charset="0"/>
              </a:rPr>
              <a:t>hostTable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Location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 = </a:t>
            </a:r>
            <a:r>
              <a:rPr lang="en-US" sz="1800" baseline="0" dirty="0" err="1">
                <a:latin typeface="Menlo Bold" charset="0"/>
                <a:cs typeface="Menlo Bold" charset="0"/>
                <a:sym typeface="Menlo Bold" charset="0"/>
              </a:rPr>
              <a:t>hostTable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Route </a:t>
            </a:r>
            <a:r>
              <a:rPr lang="en-US" sz="1800" baseline="0" dirty="0">
                <a:latin typeface="Menlo Regular" charset="0"/>
                <a:cs typeface="Menlo Regular" charset="0"/>
                <a:sym typeface="Menlo Regular" charset="0"/>
              </a:rPr>
              <a:t>path    = </a:t>
            </a:r>
            <a:r>
              <a:rPr lang="en-US" sz="1800" baseline="0" dirty="0" err="1">
                <a:latin typeface="Menlo Regular" charset="0"/>
                <a:cs typeface="Menlo Regular" charset="0"/>
                <a:sym typeface="Menlo Regular" charset="0"/>
              </a:rPr>
              <a:t>myRoutingAlg</a:t>
            </a:r>
            <a:r>
              <a:rPr lang="en-US" sz="1800" baseline="0" dirty="0">
                <a:latin typeface="Menlo Regular" charset="0"/>
                <a:cs typeface="Menlo Regular" charset="0"/>
                <a:sym typeface="Menlo Regular" charset="0"/>
              </a:rPr>
              <a:t>(</a:t>
            </a:r>
            <a:r>
              <a:rPr lang="en-US" sz="1800" baseline="0" dirty="0">
                <a:latin typeface="Menlo Bold" charset="0"/>
                <a:cs typeface="Menlo Bold" charset="0"/>
                <a:sym typeface="Menlo Bold" charset="0"/>
              </a:rPr>
              <a:t>topology</a:t>
            </a:r>
            <a:r>
              <a:rPr lang="en-US" sz="1800" baseline="0" dirty="0">
                <a:latin typeface="Menlo Regular" charset="0"/>
                <a:cs typeface="Menlo Regular" charset="0"/>
                <a:sym typeface="Menlo Regular" charset="0"/>
              </a:rPr>
              <a:t>(),</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path</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Route </a:t>
            </a:r>
            <a:r>
              <a:rPr lang="en-US" sz="1800" baseline="0" dirty="0" err="1">
                <a:latin typeface="Menlo Regular" charset="0"/>
                <a:cs typeface="Menlo Regular" charset="0"/>
                <a:sym typeface="Menlo Regular" charset="0"/>
              </a:rPr>
              <a:t>myRoutingAlg</a:t>
            </a:r>
            <a:r>
              <a:rPr lang="en-US" sz="1800" baseline="0" dirty="0">
                <a:latin typeface="Menlo Regular" charset="0"/>
                <a:cs typeface="Menlo Regular" charset="0"/>
                <a:sym typeface="Menlo Regular" charset="0"/>
              </a:rPr>
              <a:t>(</a:t>
            </a:r>
            <a:r>
              <a:rPr lang="en-US" sz="1800" baseline="0" dirty="0">
                <a:latin typeface="Menlo Bold" charset="0"/>
                <a:cs typeface="Menlo Bold" charset="0"/>
                <a:sym typeface="Menlo Bold" charset="0"/>
              </a:rPr>
              <a:t>Topology</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topo</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Location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Location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a:t>
            </a:r>
            <a:r>
              <a:rPr lang="en-US" sz="1800" baseline="0" dirty="0">
                <a:latin typeface="Menlo Regular" charset="0"/>
                <a:cs typeface="Menlo Regular" charset="0"/>
                <a:sym typeface="Menlo Regular" charset="0"/>
              </a:rPr>
              <a:t> ( </a:t>
            </a:r>
            <a:r>
              <a:rPr lang="en-US" sz="1800" baseline="0" dirty="0" err="1">
                <a:latin typeface="Menlo Regular" charset="0"/>
                <a:cs typeface="Menlo Regular" charset="0"/>
                <a:sym typeface="Menlo Regular" charset="0"/>
              </a:rPr>
              <a:t>isSensitive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 </a:t>
            </a:r>
            <a:r>
              <a:rPr lang="en-US" sz="1800" baseline="0" dirty="0" err="1">
                <a:latin typeface="Menlo Regular" charset="0"/>
                <a:cs typeface="Menlo Regular" charset="0"/>
                <a:sym typeface="Menlo Regular" charset="0"/>
              </a:rPr>
              <a:t>isSensitive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 )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secureRoutingAlg</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topo</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standardRoutingAlg</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topo</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a:t>
            </a:r>
          </a:p>
        </p:txBody>
      </p:sp>
      <p:sp>
        <p:nvSpPr>
          <p:cNvPr id="5" name="Rectangle 4"/>
          <p:cNvSpPr/>
          <p:nvPr/>
        </p:nvSpPr>
        <p:spPr>
          <a:xfrm>
            <a:off x="2603112" y="5790425"/>
            <a:ext cx="7041760" cy="59083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2800" baseline="0" dirty="0">
                <a:solidFill>
                  <a:srgbClr val="000090"/>
                </a:solidFill>
                <a:latin typeface="Arial" pitchFamily="-105" charset="0"/>
                <a:ea typeface="ＭＳ Ｐゴシック" pitchFamily="-105" charset="-128"/>
                <a:cs typeface="ＭＳ Ｐゴシック" pitchFamily="-105" charset="-128"/>
              </a:rPr>
              <a:t>Does not specify anything on flow tables!</a:t>
            </a:r>
            <a:endParaRPr lang="en-US" sz="2800" kern="0" baseline="0" dirty="0">
              <a:solidFill>
                <a:srgbClr val="000090"/>
              </a:solidFill>
              <a:latin typeface="Calibri"/>
              <a:ea typeface="+mn-ea"/>
              <a:cs typeface="+mn-cs"/>
            </a:endParaRPr>
          </a:p>
        </p:txBody>
      </p:sp>
      <p:sp>
        <p:nvSpPr>
          <p:cNvPr id="6"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56</a:t>
            </a:fld>
            <a:endParaRPr lang="en-US" dirty="0">
              <a:solidFill>
                <a:schemeClr val="bg2"/>
              </a:solidFill>
            </a:endParaRPr>
          </a:p>
        </p:txBody>
      </p:sp>
    </p:spTree>
    <p:extLst>
      <p:ext uri="{BB962C8B-B14F-4D97-AF65-F5344CB8AC3E}">
        <p14:creationId xmlns:p14="http://schemas.microsoft.com/office/powerpoint/2010/main" val="320637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“Simple” WAN Link </a:t>
            </a:r>
            <a:r>
              <a:rPr lang="en-US" sz="3600" dirty="0" smtClean="0"/>
              <a:t>Adaptation [Update]</a:t>
            </a:r>
            <a:endParaRPr lang="en-US" sz="3600" dirty="0"/>
          </a:p>
        </p:txBody>
      </p:sp>
      <p:sp>
        <p:nvSpPr>
          <p:cNvPr id="5" name="Rectangle 2"/>
          <p:cNvSpPr>
            <a:spLocks/>
          </p:cNvSpPr>
          <p:nvPr/>
        </p:nvSpPr>
        <p:spPr bwMode="auto">
          <a:xfrm>
            <a:off x="1686784" y="1216854"/>
            <a:ext cx="5429448" cy="4367097"/>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endParaRPr lang="nl-NL" sz="2000" baseline="0" dirty="0">
              <a:latin typeface="Menlo Regular"/>
              <a:cs typeface="Menlo Regular"/>
            </a:endParaRPr>
          </a:p>
          <a:p>
            <a:endParaRPr lang="nl-NL" sz="2000" baseline="0" dirty="0">
              <a:latin typeface="Menlo Regular"/>
              <a:cs typeface="Menlo Regular"/>
            </a:endParaRPr>
          </a:p>
          <a:p>
            <a:r>
              <a:rPr lang="nl-NL" sz="2000" b="1" baseline="0" dirty="0" err="1">
                <a:latin typeface="Menlo Regular"/>
                <a:cs typeface="Menlo Regular"/>
              </a:rPr>
              <a:t>LossRate</a:t>
            </a:r>
            <a:r>
              <a:rPr lang="nl-NL" sz="2000" b="1" baseline="0" dirty="0">
                <a:latin typeface="Menlo Regular"/>
                <a:cs typeface="Menlo Regular"/>
              </a:rPr>
              <a:t>[]</a:t>
            </a:r>
            <a:r>
              <a:rPr lang="nl-NL" sz="2000" baseline="0" dirty="0">
                <a:latin typeface="Menlo Regular"/>
                <a:cs typeface="Menlo Regular"/>
              </a:rPr>
              <a:t> </a:t>
            </a:r>
            <a:r>
              <a:rPr lang="nl-NL" sz="2000" baseline="0" dirty="0" err="1">
                <a:latin typeface="Menlo Regular"/>
                <a:cs typeface="Menlo Regular"/>
              </a:rPr>
              <a:t>lossRates</a:t>
            </a:r>
            <a:r>
              <a:rPr lang="en-US" sz="2000" baseline="0" dirty="0">
                <a:latin typeface="Menlo Regular"/>
                <a:cs typeface="Menlo Regular"/>
              </a:rPr>
              <a:t>; </a:t>
            </a:r>
            <a:br>
              <a:rPr lang="en-US" sz="2000" baseline="0" dirty="0">
                <a:latin typeface="Menlo Regular"/>
                <a:cs typeface="Menlo Regular"/>
              </a:rPr>
            </a:br>
            <a:r>
              <a:rPr lang="is-IS" sz="2000" baseline="0" dirty="0">
                <a:latin typeface="Menlo Regular"/>
                <a:cs typeface="Menlo Regular"/>
              </a:rPr>
              <a:t>…</a:t>
            </a:r>
            <a:endParaRPr lang="en-US" sz="2000" baseline="0" dirty="0">
              <a:latin typeface="Menlo Regular"/>
              <a:cs typeface="Menlo Regular"/>
            </a:endParaRPr>
          </a:p>
          <a:p>
            <a:r>
              <a:rPr lang="en-US" sz="2000" b="1" baseline="0" dirty="0">
                <a:latin typeface="Menlo Regular"/>
                <a:cs typeface="Menlo Regular"/>
                <a:sym typeface="Menlo Regular" charset="0"/>
              </a:rPr>
              <a:t>Route</a:t>
            </a: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onPacket</a:t>
            </a:r>
            <a:r>
              <a:rPr lang="en-US" sz="2000" baseline="0" dirty="0">
                <a:latin typeface="Menlo Regular"/>
                <a:cs typeface="Menlo Regular"/>
                <a:sym typeface="Menlo Regular" charset="0"/>
              </a:rPr>
              <a:t>(</a:t>
            </a:r>
            <a:r>
              <a:rPr lang="en-US" sz="2000" b="1" baseline="0" dirty="0">
                <a:latin typeface="Menlo Regular"/>
                <a:cs typeface="Menlo Regular"/>
                <a:sym typeface="Menlo Regular" charset="0"/>
              </a:rPr>
              <a:t>Packet</a:t>
            </a:r>
            <a:r>
              <a:rPr lang="en-US" sz="2000" baseline="0" dirty="0">
                <a:latin typeface="Menlo Regular"/>
                <a:cs typeface="Menlo Regular"/>
                <a:sym typeface="Menlo Regular" charset="0"/>
              </a:rPr>
              <a:t> p) {</a:t>
            </a:r>
          </a:p>
          <a:p>
            <a:r>
              <a:rPr lang="en-US" sz="2000" baseline="0" dirty="0">
                <a:latin typeface="Menlo Regular"/>
                <a:cs typeface="Menlo Regular"/>
                <a:sym typeface="Menlo Regular" charset="0"/>
              </a:rPr>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if</a:t>
            </a:r>
            <a:r>
              <a:rPr lang="en-US" sz="2000" baseline="0" dirty="0">
                <a:latin typeface="Menlo Regular"/>
                <a:cs typeface="Menlo Regular"/>
                <a:sym typeface="Menlo Regular" charset="0"/>
              </a:rPr>
              <a:t> ( </a:t>
            </a:r>
            <a:r>
              <a:rPr lang="en-US" sz="2000" baseline="0" dirty="0" err="1">
                <a:latin typeface="Menlo Regular"/>
                <a:cs typeface="Menlo Regular"/>
                <a:sym typeface="Menlo Regular" charset="0"/>
              </a:rPr>
              <a:t>p.tcpDstIs</a:t>
            </a:r>
            <a:r>
              <a:rPr lang="en-US" sz="2000" baseline="0" dirty="0">
                <a:latin typeface="Menlo Regular" charset="0"/>
                <a:cs typeface="Menlo Regular" charset="0"/>
                <a:sym typeface="Menlo Regular" charset="0"/>
              </a:rPr>
              <a:t>(</a:t>
            </a:r>
            <a:r>
              <a:rPr lang="en-US" sz="2000" baseline="0" dirty="0">
                <a:solidFill>
                  <a:srgbClr val="786DC4"/>
                </a:solidFill>
                <a:latin typeface="Menlo Regular" charset="0"/>
                <a:cs typeface="Menlo Regular" charset="0"/>
                <a:sym typeface="Menlo Regular" charset="0"/>
              </a:rPr>
              <a:t>22</a:t>
            </a:r>
            <a:r>
              <a:rPr lang="en-US" sz="2000" baseline="0" dirty="0">
                <a:latin typeface="Menlo Regular" charset="0"/>
                <a:cs typeface="Menlo Regular" charset="0"/>
                <a:sym typeface="Menlo Regular" charset="0"/>
              </a:rPr>
              <a:t>) </a:t>
            </a:r>
            <a:r>
              <a:rPr lang="en-US" sz="2000" baseline="0" dirty="0">
                <a:latin typeface="Menlo Regular"/>
                <a:cs typeface="Menlo Regular"/>
                <a:sym typeface="Menlo Regular" charset="0"/>
              </a:rPr>
              <a:t>)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for</a:t>
            </a:r>
            <a:r>
              <a:rPr lang="en-US" sz="2000" baseline="0" dirty="0">
                <a:latin typeface="Menlo Regular"/>
                <a:cs typeface="Menlo Regular"/>
                <a:sym typeface="Menlo Regular" charset="0"/>
              </a:rPr>
              <a:t> (</a:t>
            </a:r>
            <a:r>
              <a:rPr lang="en-US" sz="2000" baseline="0" dirty="0" err="1">
                <a:solidFill>
                  <a:srgbClr val="7030A0"/>
                </a:solidFill>
                <a:latin typeface="Menlo Regular"/>
                <a:cs typeface="Menlo Regular"/>
                <a:sym typeface="Menlo Regular" charset="0"/>
              </a:rPr>
              <a:t>int</a:t>
            </a:r>
            <a:r>
              <a:rPr lang="en-US" sz="2000" baseline="0" dirty="0">
                <a:solidFill>
                  <a:srgbClr val="7030A0"/>
                </a:solidFill>
                <a:latin typeface="Menlo Regular"/>
                <a:cs typeface="Menlo Regular"/>
                <a:sym typeface="Menlo Regular" charset="0"/>
              </a:rPr>
              <a:t> </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=0;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&lt; </a:t>
            </a:r>
            <a:r>
              <a:rPr lang="en-US" sz="2000" baseline="0" dirty="0" err="1">
                <a:latin typeface="Menlo Regular"/>
                <a:cs typeface="Menlo Regular"/>
                <a:sym typeface="Menlo Regular" charset="0"/>
              </a:rPr>
              <a:t>lossRates.length</a:t>
            </a:r>
            <a:r>
              <a:rPr lang="en-US" sz="2000" baseline="0" dirty="0">
                <a:latin typeface="Menlo Regular"/>
                <a:cs typeface="Menlo Regular"/>
                <a:sym typeface="Menlo Regular" charset="0"/>
              </a:rPr>
              <a:t>;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a:t>
            </a:r>
          </a:p>
          <a:p>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if</a:t>
            </a: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lossRates</a:t>
            </a:r>
            <a:r>
              <a:rPr lang="en-US" sz="2000" baseline="0" dirty="0">
                <a:latin typeface="Menlo Regular"/>
                <a:cs typeface="Menlo Regular"/>
                <a:sym typeface="Menlo Regular" charset="0"/>
              </a:rPr>
              <a:t>[</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&lt; LOSS_TH)</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return</a:t>
            </a:r>
            <a:r>
              <a:rPr lang="en-US" sz="2000" baseline="0" dirty="0">
                <a:latin typeface="Menlo Regular"/>
                <a:cs typeface="Menlo Regular"/>
                <a:sym typeface="Menlo Regular" charset="0"/>
              </a:rPr>
              <a:t> port[</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a:t>
            </a:r>
          </a:p>
          <a:p>
            <a:r>
              <a:rPr lang="en-US" sz="2000" baseline="0" dirty="0">
                <a:latin typeface="Menlo Regular"/>
                <a:cs typeface="Menlo Regular"/>
                <a:sym typeface="Menlo Regular" charset="0"/>
              </a:rPr>
              <a:t>  }</a:t>
            </a:r>
          </a:p>
          <a:p>
            <a:endParaRPr lang="en-US" sz="2000" baseline="0" dirty="0">
              <a:latin typeface="Menlo Regular"/>
              <a:cs typeface="Menlo Regular"/>
              <a:sym typeface="Menlo Regular" charset="0"/>
            </a:endParaRPr>
          </a:p>
          <a:p>
            <a:r>
              <a:rPr lang="en-US" sz="2000" baseline="0" dirty="0">
                <a:solidFill>
                  <a:srgbClr val="7030A0"/>
                </a:solidFill>
                <a:latin typeface="Menlo Regular"/>
                <a:cs typeface="Menlo Regular"/>
                <a:sym typeface="Menlo Regular" charset="0"/>
              </a:rPr>
              <a:t>  return</a:t>
            </a:r>
            <a:r>
              <a:rPr lang="en-US" sz="2000" baseline="0" dirty="0">
                <a:latin typeface="Menlo Regular"/>
                <a:cs typeface="Menlo Regular"/>
                <a:sym typeface="Menlo Regular" charset="0"/>
              </a:rPr>
              <a:t> port[0];</a:t>
            </a:r>
          </a:p>
          <a:p>
            <a:r>
              <a:rPr lang="en-US" sz="2000" baseline="0" dirty="0">
                <a:latin typeface="Menlo Regular"/>
                <a:cs typeface="Menlo Regular"/>
                <a:sym typeface="Menlo Regular" charset="0"/>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57</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41370" y="2286002"/>
            <a:ext cx="1445692" cy="609600"/>
          </a:xfrm>
          <a:prstGeom prst="rect">
            <a:avLst/>
          </a:prstGeom>
        </p:spPr>
      </p:pic>
      <p:cxnSp>
        <p:nvCxnSpPr>
          <p:cNvPr id="8" name="Straight Connector 7"/>
          <p:cNvCxnSpPr>
            <a:endCxn id="7" idx="0"/>
          </p:cNvCxnSpPr>
          <p:nvPr/>
        </p:nvCxnSpPr>
        <p:spPr>
          <a:xfrm flipH="1">
            <a:off x="8864216" y="1752602"/>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7438637" y="3527781"/>
            <a:ext cx="1577622" cy="1030574"/>
          </a:xfrm>
          <a:prstGeom prst="rect">
            <a:avLst/>
          </a:prstGeom>
        </p:spPr>
      </p:pic>
      <p:sp>
        <p:nvSpPr>
          <p:cNvPr id="10" name="Rectangle 9"/>
          <p:cNvSpPr/>
          <p:nvPr/>
        </p:nvSpPr>
        <p:spPr>
          <a:xfrm>
            <a:off x="7988970" y="1981202"/>
            <a:ext cx="2113844"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Vertical Scroll 11"/>
          <p:cNvSpPr/>
          <p:nvPr/>
        </p:nvSpPr>
        <p:spPr>
          <a:xfrm>
            <a:off x="8065170" y="1981202"/>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7125192" y="2514602"/>
            <a:ext cx="1016182" cy="3069348"/>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7145721" y="1260408"/>
            <a:ext cx="995651" cy="720799"/>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643726" y="1069626"/>
            <a:ext cx="457200" cy="702219"/>
          </a:xfrm>
          <a:prstGeom prst="rect">
            <a:avLst/>
          </a:prstGeom>
        </p:spPr>
      </p:pic>
      <p:cxnSp>
        <p:nvCxnSpPr>
          <p:cNvPr id="30" name="Straight Connector 29"/>
          <p:cNvCxnSpPr>
            <a:stCxn id="9" idx="2"/>
          </p:cNvCxnSpPr>
          <p:nvPr/>
        </p:nvCxnSpPr>
        <p:spPr>
          <a:xfrm>
            <a:off x="8227449" y="4558355"/>
            <a:ext cx="746477" cy="547048"/>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7" idx="2"/>
            <a:endCxn id="9" idx="0"/>
          </p:cNvCxnSpPr>
          <p:nvPr/>
        </p:nvCxnSpPr>
        <p:spPr>
          <a:xfrm flipH="1">
            <a:off x="8227448" y="2895603"/>
            <a:ext cx="636768" cy="632179"/>
          </a:xfrm>
          <a:prstGeom prst="line">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7597963" y="3824706"/>
            <a:ext cx="1296449" cy="369332"/>
          </a:xfrm>
          <a:prstGeom prst="rect">
            <a:avLst/>
          </a:prstGeom>
        </p:spPr>
        <p:txBody>
          <a:bodyPr wrap="none">
            <a:spAutoFit/>
          </a:bodyPr>
          <a:lstStyle/>
          <a:p>
            <a:r>
              <a:rPr lang="nl-NL" sz="1800" baseline="0" dirty="0">
                <a:latin typeface="Menlo Regular"/>
                <a:cs typeface="Menlo Regular"/>
              </a:rPr>
              <a:t>Internet</a:t>
            </a:r>
            <a:endParaRPr lang="en-US" sz="1800" dirty="0"/>
          </a:p>
        </p:txBody>
      </p:sp>
      <p:sp>
        <p:nvSpPr>
          <p:cNvPr id="25" name="Freeform 24"/>
          <p:cNvSpPr/>
          <p:nvPr/>
        </p:nvSpPr>
        <p:spPr>
          <a:xfrm>
            <a:off x="8903371" y="2819403"/>
            <a:ext cx="1301710" cy="2328333"/>
          </a:xfrm>
          <a:custGeom>
            <a:avLst/>
            <a:gdLst>
              <a:gd name="connsiteX0" fmla="*/ 352778 w 910451"/>
              <a:gd name="connsiteY0" fmla="*/ 0 h 2328333"/>
              <a:gd name="connsiteX1" fmla="*/ 903111 w 910451"/>
              <a:gd name="connsiteY1" fmla="*/ 1227667 h 2328333"/>
              <a:gd name="connsiteX2" fmla="*/ 0 w 910451"/>
              <a:gd name="connsiteY2" fmla="*/ 2328333 h 2328333"/>
              <a:gd name="connsiteX0" fmla="*/ 352778 w 1301710"/>
              <a:gd name="connsiteY0" fmla="*/ 0 h 2328333"/>
              <a:gd name="connsiteX1" fmla="*/ 1298222 w 1301710"/>
              <a:gd name="connsiteY1" fmla="*/ 1284111 h 2328333"/>
              <a:gd name="connsiteX2" fmla="*/ 0 w 1301710"/>
              <a:gd name="connsiteY2" fmla="*/ 2328333 h 2328333"/>
            </a:gdLst>
            <a:ahLst/>
            <a:cxnLst>
              <a:cxn ang="0">
                <a:pos x="connsiteX0" y="connsiteY0"/>
              </a:cxn>
              <a:cxn ang="0">
                <a:pos x="connsiteX1" y="connsiteY1"/>
              </a:cxn>
              <a:cxn ang="0">
                <a:pos x="connsiteX2" y="connsiteY2"/>
              </a:cxn>
            </a:cxnLst>
            <a:rect l="l" t="t" r="r" b="b"/>
            <a:pathLst>
              <a:path w="1301710" h="2328333">
                <a:moveTo>
                  <a:pt x="352778" y="0"/>
                </a:moveTo>
                <a:cubicBezTo>
                  <a:pt x="657342" y="419806"/>
                  <a:pt x="1357018" y="896056"/>
                  <a:pt x="1298222" y="1284111"/>
                </a:cubicBezTo>
                <a:cubicBezTo>
                  <a:pt x="1239426" y="1672166"/>
                  <a:pt x="0" y="2328333"/>
                  <a:pt x="0" y="2328333"/>
                </a:cubicBezTo>
              </a:path>
            </a:pathLst>
          </a:custGeom>
          <a:ln w="25400">
            <a:solidFill>
              <a:schemeClr val="accent3">
                <a:lumMod val="50000"/>
              </a:schemeClr>
            </a:solidFill>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750967" y="5000982"/>
            <a:ext cx="457200" cy="702219"/>
          </a:xfrm>
          <a:prstGeom prst="rect">
            <a:avLst/>
          </a:prstGeom>
        </p:spPr>
      </p:pic>
      <p:sp>
        <p:nvSpPr>
          <p:cNvPr id="36" name="Rectangle 35"/>
          <p:cNvSpPr/>
          <p:nvPr/>
        </p:nvSpPr>
        <p:spPr>
          <a:xfrm>
            <a:off x="9048394" y="3737218"/>
            <a:ext cx="1435421" cy="646331"/>
          </a:xfrm>
          <a:prstGeom prst="rect">
            <a:avLst/>
          </a:prstGeom>
        </p:spPr>
        <p:txBody>
          <a:bodyPr wrap="none">
            <a:spAutoFit/>
          </a:bodyPr>
          <a:lstStyle/>
          <a:p>
            <a:r>
              <a:rPr lang="nl-NL" sz="1800" baseline="0" dirty="0" err="1">
                <a:latin typeface="Menlo Regular"/>
                <a:cs typeface="Menlo Regular"/>
              </a:rPr>
              <a:t>dedicated</a:t>
            </a:r>
            <a:r>
              <a:rPr lang="nl-NL" sz="1800" baseline="0" dirty="0">
                <a:latin typeface="Menlo Regular"/>
                <a:cs typeface="Menlo Regular"/>
              </a:rPr>
              <a:t/>
            </a:r>
            <a:br>
              <a:rPr lang="nl-NL" sz="1800" baseline="0" dirty="0">
                <a:latin typeface="Menlo Regular"/>
                <a:cs typeface="Menlo Regular"/>
              </a:rPr>
            </a:br>
            <a:r>
              <a:rPr lang="nl-NL" sz="1800" baseline="0" dirty="0">
                <a:latin typeface="Menlo Regular"/>
                <a:cs typeface="Menlo Regular"/>
              </a:rPr>
              <a:t>link</a:t>
            </a:r>
            <a:endParaRPr lang="en-US" sz="1800" dirty="0"/>
          </a:p>
        </p:txBody>
      </p:sp>
      <p:sp>
        <p:nvSpPr>
          <p:cNvPr id="29" name="Rectangle 28"/>
          <p:cNvSpPr/>
          <p:nvPr/>
        </p:nvSpPr>
        <p:spPr>
          <a:xfrm>
            <a:off x="7956958" y="2814349"/>
            <a:ext cx="833206" cy="307777"/>
          </a:xfrm>
          <a:prstGeom prst="rect">
            <a:avLst/>
          </a:prstGeom>
        </p:spPr>
        <p:txBody>
          <a:bodyPr wrap="none">
            <a:spAutoFit/>
          </a:bodyPr>
          <a:lstStyle/>
          <a:p>
            <a:r>
              <a:rPr lang="nl-NL" sz="1400" baseline="0" dirty="0">
                <a:latin typeface="Menlo Regular"/>
                <a:cs typeface="Menlo Regular"/>
              </a:rPr>
              <a:t>port 0</a:t>
            </a:r>
            <a:endParaRPr lang="en-US" sz="1400" dirty="0"/>
          </a:p>
        </p:txBody>
      </p:sp>
      <p:sp>
        <p:nvSpPr>
          <p:cNvPr id="42" name="Rectangle 41"/>
          <p:cNvSpPr/>
          <p:nvPr/>
        </p:nvSpPr>
        <p:spPr>
          <a:xfrm>
            <a:off x="9266470" y="2670416"/>
            <a:ext cx="833206" cy="307777"/>
          </a:xfrm>
          <a:prstGeom prst="rect">
            <a:avLst/>
          </a:prstGeom>
        </p:spPr>
        <p:txBody>
          <a:bodyPr wrap="none">
            <a:spAutoFit/>
          </a:bodyPr>
          <a:lstStyle/>
          <a:p>
            <a:r>
              <a:rPr lang="nl-NL" sz="1400" baseline="0" dirty="0">
                <a:latin typeface="Menlo Regular"/>
                <a:cs typeface="Menlo Regular"/>
              </a:rPr>
              <a:t>port 1</a:t>
            </a:r>
            <a:endParaRPr lang="en-US" sz="1400" dirty="0"/>
          </a:p>
        </p:txBody>
      </p:sp>
      <p:sp>
        <p:nvSpPr>
          <p:cNvPr id="3" name="Rectangle 2"/>
          <p:cNvSpPr/>
          <p:nvPr/>
        </p:nvSpPr>
        <p:spPr>
          <a:xfrm>
            <a:off x="6964378" y="5843191"/>
            <a:ext cx="3877985" cy="400110"/>
          </a:xfrm>
          <a:prstGeom prst="rect">
            <a:avLst/>
          </a:prstGeom>
        </p:spPr>
        <p:txBody>
          <a:bodyPr wrap="none">
            <a:spAutoFit/>
          </a:bodyPr>
          <a:lstStyle/>
          <a:p>
            <a:r>
              <a:rPr lang="en-US" sz="2000" baseline="0">
                <a:latin typeface="Menlo Regular"/>
                <a:cs typeface="Menlo Regular"/>
                <a:sym typeface="Menlo Regular" charset="0"/>
              </a:rPr>
              <a:t>A branch office setting.</a:t>
            </a:r>
            <a:endParaRPr lang="en-US" sz="2000" dirty="0"/>
          </a:p>
        </p:txBody>
      </p:sp>
    </p:spTree>
    <p:extLst>
      <p:ext uri="{BB962C8B-B14F-4D97-AF65-F5344CB8AC3E}">
        <p14:creationId xmlns:p14="http://schemas.microsoft.com/office/powerpoint/2010/main" val="4256403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“Complex” </a:t>
            </a:r>
            <a:r>
              <a:rPr lang="en-US" sz="3600" dirty="0" err="1"/>
              <a:t>ACL+Policy</a:t>
            </a:r>
            <a:r>
              <a:rPr lang="en-US" sz="3600" dirty="0"/>
              <a:t> </a:t>
            </a:r>
            <a:r>
              <a:rPr lang="en-US" sz="3600" dirty="0" smtClean="0"/>
              <a:t>Routing [Update]</a:t>
            </a:r>
            <a:endParaRPr lang="en-US" sz="3600" dirty="0"/>
          </a:p>
        </p:txBody>
      </p:sp>
      <p:sp>
        <p:nvSpPr>
          <p:cNvPr id="59394" name="Rectangle 2"/>
          <p:cNvSpPr>
            <a:spLocks/>
          </p:cNvSpPr>
          <p:nvPr/>
        </p:nvSpPr>
        <p:spPr bwMode="auto">
          <a:xfrm>
            <a:off x="2052639" y="914400"/>
            <a:ext cx="8290702" cy="5500688"/>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endParaRPr lang="en-US" sz="1800" baseline="0" dirty="0">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Bold" charset="0"/>
                <a:cs typeface="Menlo Bold" charset="0"/>
                <a:sym typeface="Menlo Bold" charset="0"/>
              </a:rPr>
              <a:t>Map&lt;MAC, Location&gt;          </a:t>
            </a:r>
            <a:r>
              <a:rPr lang="en-US" sz="1600" baseline="0" dirty="0" err="1">
                <a:latin typeface="Menlo Regular" charset="0"/>
                <a:cs typeface="Menlo Regular" charset="0"/>
                <a:sym typeface="Menlo Regular" charset="0"/>
              </a:rPr>
              <a:t>hostTable</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ro-RO" sz="1600" baseline="0" dirty="0" err="1">
                <a:latin typeface="Menlo Bold" charset="0"/>
                <a:cs typeface="Menlo Bold" charset="0"/>
                <a:sym typeface="Menlo Bold" charset="0"/>
              </a:rPr>
              <a:t>List</a:t>
            </a:r>
            <a:r>
              <a:rPr lang="ro-RO" sz="1600" baseline="0" dirty="0">
                <a:latin typeface="Menlo Bold" charset="0"/>
                <a:cs typeface="Menlo Bold" charset="0"/>
                <a:sym typeface="Menlo Bold" charset="0"/>
              </a:rPr>
              <a:t>&lt;</a:t>
            </a:r>
            <a:r>
              <a:rPr lang="ro-RO" sz="1600" baseline="0" dirty="0" err="1">
                <a:latin typeface="Menlo Bold" charset="0"/>
                <a:cs typeface="Menlo Bold" charset="0"/>
                <a:sym typeface="Menlo Bold" charset="0"/>
              </a:rPr>
              <a:t>ACLItem</a:t>
            </a:r>
            <a:r>
              <a:rPr lang="ro-RO" sz="1600" baseline="0" dirty="0">
                <a:latin typeface="Menlo Bold" charset="0"/>
                <a:cs typeface="Menlo Bold" charset="0"/>
                <a:sym typeface="Menlo Bold" charset="0"/>
              </a:rPr>
              <a:t>&gt;               </a:t>
            </a:r>
            <a:r>
              <a:rPr lang="en-US" sz="1600" baseline="0" dirty="0" err="1">
                <a:latin typeface="Menlo Regular" charset="0"/>
                <a:cs typeface="Menlo Regular" charset="0"/>
                <a:sym typeface="Menlo Regular" charset="0"/>
              </a:rPr>
              <a:t>acl</a:t>
            </a:r>
            <a:r>
              <a:rPr lang="en-US" sz="1600" baseline="0" dirty="0">
                <a:latin typeface="Menlo Regular" charset="0"/>
                <a:cs typeface="Menlo Regular" charset="0"/>
                <a:sym typeface="Menlo Regular" charset="0"/>
              </a:rPr>
              <a:t>;</a:t>
            </a:r>
            <a:endParaRPr lang="en-US" sz="1600" baseline="0" dirty="0">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is-IS" sz="1600" baseline="0" dirty="0">
                <a:latin typeface="Menlo Bold" charset="0"/>
                <a:cs typeface="Menlo Bold" charset="0"/>
                <a:sym typeface="Menlo Bold" charset="0"/>
              </a:rPr>
              <a:t>…</a:t>
            </a:r>
            <a:r>
              <a:rPr lang="en-US" sz="1600" baseline="0" dirty="0">
                <a:latin typeface="Menlo Bold" charset="0"/>
                <a:cs typeface="Menlo Bold" charset="0"/>
                <a:sym typeface="Menlo Bold" charset="0"/>
              </a:rPr>
              <a:t/>
            </a:r>
            <a:br>
              <a:rPr lang="en-US" sz="1600" baseline="0" dirty="0">
                <a:latin typeface="Menlo Bold" charset="0"/>
                <a:cs typeface="Menlo Bold" charset="0"/>
                <a:sym typeface="Menlo Bold" charset="0"/>
              </a:rPr>
            </a:br>
            <a:r>
              <a:rPr lang="en-US" sz="1600" baseline="0" dirty="0">
                <a:latin typeface="Menlo Bold" charset="0"/>
                <a:cs typeface="Menlo Bold" charset="0"/>
                <a:sym typeface="Menlo Bold" charset="0"/>
              </a:rPr>
              <a:t>Route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a:t>
            </a:r>
            <a:r>
              <a:rPr lang="en-US" sz="1600" baseline="0" dirty="0">
                <a:latin typeface="Menlo Regular" charset="0"/>
                <a:cs typeface="Menlo Regular" charset="0"/>
                <a:sym typeface="Menlo Regular" charset="0"/>
              </a:rPr>
              <a:t>(</a:t>
            </a:r>
            <a:r>
              <a:rPr lang="en-US" sz="1600" baseline="0" dirty="0">
                <a:latin typeface="Menlo Bold" charset="0"/>
                <a:cs typeface="Menlo Bold" charset="0"/>
                <a:sym typeface="Menlo Bold" charset="0"/>
              </a:rPr>
              <a:t>Packet</a:t>
            </a:r>
            <a:r>
              <a:rPr lang="en-US" sz="16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hostTable.put</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p.ethSrc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p.ingressPort</a:t>
            </a:r>
            <a:r>
              <a:rPr lang="en-US" sz="1600" baseline="0" dirty="0">
                <a:latin typeface="Menlo Regular" charset="0"/>
                <a:cs typeface="Menlo Regular" charset="0"/>
                <a:sym typeface="Menlo Regular" charset="0"/>
              </a:rPr>
              <a:t>() ); // L2 learning</a:t>
            </a:r>
          </a:p>
          <a:p>
            <a:pPr>
              <a:tabLst>
                <a:tab pos="211027" algn="l"/>
                <a:tab pos="211027" algn="l"/>
                <a:tab pos="211027" algn="l"/>
                <a:tab pos="211027" algn="l"/>
                <a:tab pos="211027" algn="l"/>
                <a:tab pos="211027" algn="l"/>
                <a:tab pos="211027" algn="l"/>
                <a:tab pos="211027" algn="l"/>
                <a:tab pos="211027" algn="l"/>
                <a:tab pos="211027" algn="l"/>
              </a:tabLst>
            </a:pP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a:t>
            </a:r>
            <a:r>
              <a:rPr lang="en-US" sz="1600" baseline="0" dirty="0">
                <a:latin typeface="Menlo Regular" charset="0"/>
                <a:cs typeface="Menlo Regular" charset="0"/>
                <a:sym typeface="Menlo Regular" charset="0"/>
              </a:rPr>
              <a:t> ( !permit(p, </a:t>
            </a:r>
            <a:r>
              <a:rPr lang="en-US" sz="1600" baseline="0" dirty="0" err="1">
                <a:latin typeface="Menlo Regular" charset="0"/>
                <a:cs typeface="Menlo Regular" charset="0"/>
                <a:sym typeface="Menlo Regular" charset="0"/>
              </a:rPr>
              <a:t>acl</a:t>
            </a:r>
            <a:r>
              <a:rPr lang="en-US" sz="1600" baseline="0" dirty="0">
                <a:latin typeface="Menlo Regular" charset="0"/>
                <a:cs typeface="Menlo Regular" charset="0"/>
                <a:sym typeface="Menlo Regular" charset="0"/>
              </a:rPr>
              <a:t>) )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null</a:t>
            </a:r>
            <a:r>
              <a:rPr lang="en-US" sz="1600" baseline="0" dirty="0">
                <a:latin typeface="Menlo Regular" charset="0"/>
                <a:cs typeface="Menlo Regular" charset="0"/>
                <a:sym typeface="Menlo Regular" charset="0"/>
              </a:rPr>
              <a:t>();         // ACL </a:t>
            </a:r>
          </a:p>
          <a:p>
            <a:pPr>
              <a:tabLst>
                <a:tab pos="211027" algn="l"/>
                <a:tab pos="211027" algn="l"/>
                <a:tab pos="211027" algn="l"/>
                <a:tab pos="211027" algn="l"/>
                <a:tab pos="211027" algn="l"/>
                <a:tab pos="211027" algn="l"/>
                <a:tab pos="211027" algn="l"/>
                <a:tab pos="211027" algn="l"/>
                <a:tab pos="211027" algn="l"/>
                <a:tab pos="211027" algn="l"/>
              </a:tabLst>
            </a:pP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Bold" charset="0"/>
                <a:cs typeface="Menlo Bold" charset="0"/>
                <a:sym typeface="Menlo Bold" charset="0"/>
              </a:rPr>
              <a:t>  Location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 </a:t>
            </a:r>
            <a:r>
              <a:rPr lang="en-US" sz="1600" baseline="0" dirty="0" err="1">
                <a:latin typeface="Menlo Bold" charset="0"/>
                <a:cs typeface="Menlo Bold" charset="0"/>
                <a:sym typeface="Menlo Bold" charset="0"/>
              </a:rPr>
              <a:t>hostTable.get</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a:t>
            </a:r>
            <a:r>
              <a:rPr lang="en-US" sz="1600" baseline="0" dirty="0" err="1">
                <a:latin typeface="Menlo Bold" charset="0"/>
                <a:cs typeface="Menlo Bold" charset="0"/>
                <a:sym typeface="Menlo Bold" charset="0"/>
              </a:rPr>
              <a:t>ethSrc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Location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 </a:t>
            </a:r>
            <a:r>
              <a:rPr lang="en-US" sz="1600" baseline="0" dirty="0" err="1">
                <a:latin typeface="Menlo Bold" charset="0"/>
                <a:cs typeface="Menlo Bold" charset="0"/>
                <a:sym typeface="Menlo Bold" charset="0"/>
              </a:rPr>
              <a:t>hostTable.get</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a:t>
            </a:r>
            <a:r>
              <a:rPr lang="en-US" sz="1600" baseline="0" dirty="0" err="1">
                <a:latin typeface="Menlo Bold" charset="0"/>
                <a:cs typeface="Menlo Bold" charset="0"/>
                <a:sym typeface="Menlo Bold" charset="0"/>
              </a:rPr>
              <a:t>ethDst</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Route    </a:t>
            </a:r>
            <a:r>
              <a:rPr lang="en-US" sz="1600" baseline="0" dirty="0">
                <a:latin typeface="Menlo Regular" charset="0"/>
                <a:cs typeface="Menlo Regular" charset="0"/>
                <a:sym typeface="Menlo Regular" charset="0"/>
              </a:rPr>
              <a:t>path = </a:t>
            </a:r>
            <a:r>
              <a:rPr lang="en-US" sz="1600" baseline="0" dirty="0" err="1">
                <a:latin typeface="Menlo Regular" charset="0"/>
                <a:cs typeface="Menlo Regular" charset="0"/>
                <a:sym typeface="Menlo Regular" charset="0"/>
              </a:rPr>
              <a:t>myRoutingPolicy</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topology</a:t>
            </a:r>
            <a:r>
              <a:rPr lang="en-US" sz="1600" baseline="0" dirty="0">
                <a:latin typeface="Menlo Regular" charset="0"/>
                <a:cs typeface="Menlo Regular" charset="0"/>
                <a:sym typeface="Menlo Regular" charset="0"/>
              </a:rPr>
              <a:t>(),  // policy routing</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a:latin typeface="Menlo Regular" charset="0"/>
                <a:cs typeface="Menlo Regular" charset="0"/>
                <a:sym typeface="Menlo Regular" charset="0"/>
              </a:rPr>
              <a:t>Route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myRoutingAlg</a:t>
            </a:r>
            <a:r>
              <a:rPr lang="en-US" sz="1600" baseline="0" dirty="0">
                <a:latin typeface="Menlo Regular" charset="0"/>
                <a:cs typeface="Menlo Regular" charset="0"/>
                <a:sym typeface="Menlo Regular" charset="0"/>
              </a:rPr>
              <a:t>(</a:t>
            </a:r>
            <a:r>
              <a:rPr lang="en-US" sz="1600" baseline="0" dirty="0">
                <a:latin typeface="Menlo Bold" charset="0"/>
                <a:cs typeface="Menlo Bold" charset="0"/>
                <a:sym typeface="Menlo Bold" charset="0"/>
              </a:rPr>
              <a:t>Topology</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topo</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Location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Location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a:t>
            </a:r>
            <a:r>
              <a:rPr lang="en-US" sz="1600" baseline="0" dirty="0">
                <a:latin typeface="Menlo Regular" charset="0"/>
                <a:cs typeface="Menlo Regular" charset="0"/>
                <a:sym typeface="Menlo Regular" charset="0"/>
              </a:rPr>
              <a:t> ( </a:t>
            </a:r>
            <a:r>
              <a:rPr lang="en-US" sz="1600" baseline="0" dirty="0" err="1">
                <a:latin typeface="Menlo Regular" charset="0"/>
                <a:cs typeface="Menlo Regular" charset="0"/>
                <a:sym typeface="Menlo Regular" charset="0"/>
              </a:rPr>
              <a:t>isSensitive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 || </a:t>
            </a:r>
            <a:r>
              <a:rPr lang="en-US" sz="1600" baseline="0" dirty="0" err="1">
                <a:latin typeface="Menlo Regular" charset="0"/>
                <a:cs typeface="Menlo Regular" charset="0"/>
                <a:sym typeface="Menlo Regular" charset="0"/>
              </a:rPr>
              <a:t>isSensitive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 )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secureRoutingAlg</a:t>
            </a:r>
            <a:r>
              <a:rPr lang="en-US" sz="1600" baseline="0" dirty="0">
                <a:latin typeface="Menlo Regular" charset="0"/>
                <a:cs typeface="Menlo Regular" charset="0"/>
                <a:sym typeface="Menlo Regular" charset="0"/>
              </a:rPr>
              <a:t>( topo,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standardRoutingAlg</a:t>
            </a:r>
            <a:r>
              <a:rPr lang="en-US" sz="1600" baseline="0" dirty="0">
                <a:latin typeface="Menlo Regular" charset="0"/>
                <a:cs typeface="Menlo Regular" charset="0"/>
                <a:sym typeface="Menlo Regular" charset="0"/>
              </a:rPr>
              <a:t>( topo,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a:t>
            </a:r>
          </a:p>
        </p:txBody>
      </p:sp>
      <p:sp>
        <p:nvSpPr>
          <p:cNvPr id="6" name="Slide Number Placeholder 6"/>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58</a:t>
            </a:fld>
            <a:endParaRPr lang="en-US" dirty="0">
              <a:solidFill>
                <a:schemeClr val="bg2"/>
              </a:solidFill>
            </a:endParaRPr>
          </a:p>
        </p:txBody>
      </p:sp>
    </p:spTree>
    <p:extLst>
      <p:ext uri="{BB962C8B-B14F-4D97-AF65-F5344CB8AC3E}">
        <p14:creationId xmlns:p14="http://schemas.microsoft.com/office/powerpoint/2010/main" val="14116096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a:spLocks noChangeArrowheads="1"/>
          </p:cNvSpPr>
          <p:nvPr/>
        </p:nvSpPr>
        <p:spPr bwMode="auto">
          <a:xfrm>
            <a:off x="2132931" y="1762275"/>
            <a:ext cx="303711" cy="235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pSp>
        <p:nvGrpSpPr>
          <p:cNvPr id="10" name="Group 9"/>
          <p:cNvGrpSpPr/>
          <p:nvPr/>
        </p:nvGrpSpPr>
        <p:grpSpPr>
          <a:xfrm>
            <a:off x="1219200" y="901700"/>
            <a:ext cx="9601200" cy="5447583"/>
            <a:chOff x="403411" y="2925343"/>
            <a:chExt cx="5438588" cy="3672524"/>
          </a:xfrm>
        </p:grpSpPr>
        <p:pic>
          <p:nvPicPr>
            <p:cNvPr id="11" name="Picture 10"/>
            <p:cNvPicPr>
              <a:picLocks noChangeAspect="1"/>
            </p:cNvPicPr>
            <p:nvPr/>
          </p:nvPicPr>
          <p:blipFill>
            <a:blip r:embed="rId3"/>
            <a:stretch>
              <a:fillRect/>
            </a:stretch>
          </p:blipFill>
          <p:spPr>
            <a:xfrm>
              <a:off x="403411" y="2925343"/>
              <a:ext cx="5244354" cy="3505021"/>
            </a:xfrm>
            <a:prstGeom prst="rect">
              <a:avLst/>
            </a:prstGeom>
          </p:spPr>
        </p:pic>
        <p:sp>
          <p:nvSpPr>
            <p:cNvPr id="12" name="Rectangle 11"/>
            <p:cNvSpPr/>
            <p:nvPr/>
          </p:nvSpPr>
          <p:spPr>
            <a:xfrm>
              <a:off x="463176" y="6390377"/>
              <a:ext cx="5378823" cy="207490"/>
            </a:xfrm>
            <a:prstGeom prst="rect">
              <a:avLst/>
            </a:prstGeom>
          </p:spPr>
          <p:txBody>
            <a:bodyPr wrap="square">
              <a:spAutoFit/>
            </a:bodyPr>
            <a:lstStyle/>
            <a:p>
              <a:pPr fontAlgn="auto">
                <a:spcBef>
                  <a:spcPts val="0"/>
                </a:spcBef>
                <a:spcAft>
                  <a:spcPts val="0"/>
                </a:spcAft>
                <a:defRPr/>
              </a:pPr>
              <a:r>
                <a:rPr lang="en-US" sz="1400" i="1" kern="0" baseline="0" dirty="0" smtClean="0">
                  <a:solidFill>
                    <a:sysClr val="windowText" lastClr="000000"/>
                  </a:solidFill>
                </a:rPr>
                <a:t>Source: https</a:t>
              </a:r>
              <a:r>
                <a:rPr lang="en-US" sz="1400" i="1" kern="0" baseline="0" dirty="0">
                  <a:solidFill>
                    <a:sysClr val="windowText" lastClr="000000"/>
                  </a:solidFill>
                </a:rPr>
                <a:t>://</a:t>
              </a:r>
              <a:r>
                <a:rPr lang="en-US" sz="1400" i="1" kern="0" baseline="0" dirty="0" err="1">
                  <a:solidFill>
                    <a:sysClr val="windowText" lastClr="000000"/>
                  </a:solidFill>
                </a:rPr>
                <a:t>wiki.opendaylight.org</a:t>
              </a:r>
              <a:r>
                <a:rPr lang="en-US" sz="1400" i="1" kern="0" baseline="0" dirty="0">
                  <a:solidFill>
                    <a:sysClr val="windowText" lastClr="000000"/>
                  </a:solidFill>
                </a:rPr>
                <a:t>/view/</a:t>
              </a:r>
              <a:r>
                <a:rPr lang="en-US" sz="1400" i="1" kern="0" baseline="0" dirty="0" err="1">
                  <a:solidFill>
                    <a:sysClr val="windowText" lastClr="000000"/>
                  </a:solidFill>
                </a:rPr>
                <a:t>OpenDaylight_Controller:Architectural_Framework</a:t>
              </a:r>
              <a:endParaRPr lang="en-US" sz="1400" i="1" kern="0" baseline="0" dirty="0">
                <a:solidFill>
                  <a:sysClr val="windowText" lastClr="000000"/>
                </a:solidFill>
              </a:endParaRPr>
            </a:p>
          </p:txBody>
        </p:sp>
      </p:grpSp>
      <p:sp>
        <p:nvSpPr>
          <p:cNvPr id="7" name="Slide Number Placeholder 9"/>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6</a:t>
            </a:fld>
            <a:endParaRPr lang="en-US" dirty="0">
              <a:solidFill>
                <a:schemeClr val="bg2"/>
              </a:solidFill>
            </a:endParaRPr>
          </a:p>
        </p:txBody>
      </p:sp>
      <p:sp>
        <p:nvSpPr>
          <p:cNvPr id="9" name="Title 1"/>
          <p:cNvSpPr>
            <a:spLocks noGrp="1"/>
          </p:cNvSpPr>
          <p:nvPr>
            <p:ph type="title"/>
          </p:nvPr>
        </p:nvSpPr>
        <p:spPr>
          <a:xfrm>
            <a:off x="342499" y="85614"/>
            <a:ext cx="11416621" cy="685800"/>
          </a:xfrm>
        </p:spPr>
        <p:txBody>
          <a:bodyPr>
            <a:normAutofit/>
          </a:bodyPr>
          <a:lstStyle/>
          <a:p>
            <a:r>
              <a:rPr lang="en-US" sz="3600" dirty="0" smtClean="0">
                <a:ea typeface="ＭＳ Ｐゴシック" charset="0"/>
                <a:cs typeface="ＭＳ Ｐゴシック" charset="0"/>
              </a:rPr>
              <a:t>Key </a:t>
            </a:r>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Programming Abstraction: Data Store</a:t>
            </a:r>
            <a:endParaRPr lang="en-US" sz="1400" dirty="0"/>
          </a:p>
        </p:txBody>
      </p:sp>
    </p:spTree>
    <p:extLst>
      <p:ext uri="{BB962C8B-B14F-4D97-AF65-F5344CB8AC3E}">
        <p14:creationId xmlns:p14="http://schemas.microsoft.com/office/powerpoint/2010/main" val="1396050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11493"/>
            <a:ext cx="8077200" cy="580292"/>
          </a:xfrm>
        </p:spPr>
        <p:txBody>
          <a:bodyPr>
            <a:noAutofit/>
          </a:bodyPr>
          <a:lstStyle/>
          <a:p>
            <a:r>
              <a:rPr lang="en-US" sz="4000" dirty="0" smtClean="0">
                <a:ea typeface="ＭＳ Ｐゴシック" charset="0"/>
                <a:cs typeface="ＭＳ Ｐゴシック" charset="0"/>
              </a:rPr>
              <a:t>Our Scope</a:t>
            </a:r>
            <a:endParaRPr lang="en-US" sz="4000" dirty="0"/>
          </a:p>
        </p:txBody>
      </p:sp>
      <p:sp>
        <p:nvSpPr>
          <p:cNvPr id="8" name="Rectangle 1"/>
          <p:cNvSpPr>
            <a:spLocks noChangeArrowheads="1"/>
          </p:cNvSpPr>
          <p:nvPr/>
        </p:nvSpPr>
        <p:spPr bwMode="auto">
          <a:xfrm>
            <a:off x="2132931" y="1762275"/>
            <a:ext cx="303711" cy="235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939800" y="2485636"/>
            <a:ext cx="9893299"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1308100" y="3190174"/>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dirty="0">
                <a:solidFill>
                  <a:srgbClr val="000090"/>
                </a:solidFill>
                <a:latin typeface="Arial" pitchFamily="-105" charset="0"/>
                <a:ea typeface="ＭＳ Ｐゴシック" pitchFamily="-105" charset="-128"/>
                <a:cs typeface="ＭＳ Ｐゴシック" pitchFamily="-105" charset="-128"/>
              </a:rPr>
              <a:t>Network</a:t>
            </a:r>
            <a:br>
              <a:rPr lang="en-US" sz="2000" baseline="0" dirty="0">
                <a:solidFill>
                  <a:srgbClr val="000090"/>
                </a:solidFill>
                <a:latin typeface="Arial" pitchFamily="-105" charset="0"/>
                <a:ea typeface="ＭＳ Ｐゴシック" pitchFamily="-105" charset="-128"/>
                <a:cs typeface="ＭＳ Ｐゴシック" pitchFamily="-105" charset="-128"/>
              </a:rPr>
            </a:br>
            <a:r>
              <a:rPr lang="en-US" sz="2000" baseline="0" dirty="0" smtClean="0">
                <a:solidFill>
                  <a:srgbClr val="000090"/>
                </a:solidFill>
                <a:latin typeface="Arial" pitchFamily="-105" charset="0"/>
                <a:ea typeface="ＭＳ Ｐゴシック" pitchFamily="-105" charset="-128"/>
                <a:cs typeface="ＭＳ Ｐゴシック" pitchFamily="-105" charset="-128"/>
              </a:rPr>
              <a:t>State</a:t>
            </a:r>
            <a:endParaRPr lang="en-US" sz="2000" kern="0" baseline="0" dirty="0">
              <a:solidFill>
                <a:srgbClr val="000090"/>
              </a:solidFill>
              <a:latin typeface="Calibri"/>
              <a:ea typeface="+mn-ea"/>
              <a:cs typeface="+mn-cs"/>
            </a:endParaRPr>
          </a:p>
        </p:txBody>
      </p:sp>
      <p:sp>
        <p:nvSpPr>
          <p:cNvPr id="28" name="Rectangle 27"/>
          <p:cNvSpPr/>
          <p:nvPr/>
        </p:nvSpPr>
        <p:spPr>
          <a:xfrm>
            <a:off x="7759704" y="32177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sp>
        <p:nvSpPr>
          <p:cNvPr id="29" name="Rectangle 28"/>
          <p:cNvSpPr/>
          <p:nvPr/>
        </p:nvSpPr>
        <p:spPr>
          <a:xfrm>
            <a:off x="2838438" y="3193162"/>
            <a:ext cx="157742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smtClean="0">
                <a:solidFill>
                  <a:srgbClr val="000090"/>
                </a:solidFill>
                <a:latin typeface="Arial" pitchFamily="-105" charset="0"/>
                <a:ea typeface="ＭＳ Ｐゴシック" pitchFamily="-105" charset="-128"/>
                <a:cs typeface="ＭＳ Ｐゴシック" pitchFamily="-105" charset="-128"/>
              </a:rPr>
              <a:t>Declarative </a:t>
            </a:r>
            <a:r>
              <a:rPr lang="en-US" sz="2000" baseline="0" dirty="0" smtClean="0">
                <a:solidFill>
                  <a:srgbClr val="000090"/>
                </a:solidFill>
                <a:latin typeface="Arial" pitchFamily="-105" charset="0"/>
                <a:ea typeface="ＭＳ Ｐゴシック" pitchFamily="-105" charset="-128"/>
                <a:cs typeface="ＭＳ Ｐゴシック" pitchFamily="-105" charset="-128"/>
              </a:rPr>
              <a:t>Policy</a:t>
            </a:r>
            <a:endParaRPr lang="en-US" sz="2000" kern="0" baseline="0" dirty="0">
              <a:solidFill>
                <a:srgbClr val="000090"/>
              </a:solidFill>
              <a:latin typeface="Calibri"/>
              <a:ea typeface="+mn-ea"/>
              <a:cs typeface="+mn-cs"/>
            </a:endParaRPr>
          </a:p>
        </p:txBody>
      </p:sp>
      <p:sp>
        <p:nvSpPr>
          <p:cNvPr id="30" name="Rectangle 29"/>
          <p:cNvSpPr/>
          <p:nvPr/>
        </p:nvSpPr>
        <p:spPr bwMode="auto">
          <a:xfrm>
            <a:off x="7580408" y="2938415"/>
            <a:ext cx="2913529" cy="1359647"/>
          </a:xfrm>
          <a:prstGeom prst="rect">
            <a:avLst/>
          </a:prstGeom>
          <a:noFill/>
          <a:ln w="952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1206502" y="2954104"/>
            <a:ext cx="3309668" cy="1359647"/>
          </a:xfrm>
          <a:prstGeom prst="rect">
            <a:avLst/>
          </a:prstGeom>
          <a:noFill/>
          <a:ln w="952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p:cNvSpPr/>
          <p:nvPr/>
        </p:nvSpPr>
        <p:spPr>
          <a:xfrm>
            <a:off x="9152222" y="32207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grpSp>
        <p:nvGrpSpPr>
          <p:cNvPr id="35" name="Group 34"/>
          <p:cNvGrpSpPr/>
          <p:nvPr/>
        </p:nvGrpSpPr>
        <p:grpSpPr>
          <a:xfrm>
            <a:off x="2079429" y="4073197"/>
            <a:ext cx="4168971" cy="1184603"/>
            <a:chOff x="697371" y="4358342"/>
            <a:chExt cx="4168971" cy="1184603"/>
          </a:xfrm>
        </p:grpSpPr>
        <p:cxnSp>
          <p:nvCxnSpPr>
            <p:cNvPr id="36" name="Straight Arrow Connector 35"/>
            <p:cNvCxnSpPr/>
            <p:nvPr/>
          </p:nvCxnSpPr>
          <p:spPr bwMode="auto">
            <a:xfrm flipH="1" flipV="1">
              <a:off x="697371" y="4358342"/>
              <a:ext cx="2492571" cy="1184603"/>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117218" y="4358342"/>
              <a:ext cx="3749124" cy="1184603"/>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5134403" y="4025931"/>
            <a:ext cx="4600525" cy="1359649"/>
            <a:chOff x="2231992" y="4311074"/>
            <a:chExt cx="6120877" cy="1289563"/>
          </a:xfrm>
        </p:grpSpPr>
        <p:cxnSp>
          <p:nvCxnSpPr>
            <p:cNvPr id="39" name="Straight Arrow Connector 38"/>
            <p:cNvCxnSpPr>
              <a:stCxn id="28" idx="2"/>
            </p:cNvCxnSpPr>
            <p:nvPr/>
          </p:nvCxnSpPr>
          <p:spPr bwMode="auto">
            <a:xfrm flipH="1">
              <a:off x="2231992" y="4311074"/>
              <a:ext cx="4268168" cy="1289563"/>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4638083" y="4313909"/>
              <a:ext cx="3714786" cy="128672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2242451" y="1044078"/>
            <a:ext cx="1327685" cy="2199336"/>
            <a:chOff x="1724785" y="1638130"/>
            <a:chExt cx="1327685" cy="2199336"/>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p:nvPr/>
          </p:nvCxnSpPr>
          <p:spPr bwMode="auto">
            <a:xfrm>
              <a:off x="2424108" y="2559817"/>
              <a:ext cx="628362" cy="127764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1055255" y="2463801"/>
            <a:ext cx="3402743" cy="369332"/>
          </a:xfrm>
          <a:prstGeom prst="rect">
            <a:avLst/>
          </a:prstGeom>
        </p:spPr>
        <p:txBody>
          <a:bodyPr wrap="square">
            <a:spAutoFit/>
          </a:bodyPr>
          <a:lstStyle/>
          <a:p>
            <a:pPr fontAlgn="auto">
              <a:spcBef>
                <a:spcPts val="0"/>
              </a:spcBef>
              <a:spcAft>
                <a:spcPts val="0"/>
              </a:spcAft>
              <a:defRPr/>
            </a:pPr>
            <a:r>
              <a:rPr lang="en-US" sz="1800" kern="0" baseline="0" dirty="0">
                <a:solidFill>
                  <a:sysClr val="windowText" lastClr="000000"/>
                </a:solidFill>
              </a:rPr>
              <a:t>logically </a:t>
            </a:r>
            <a:r>
              <a:rPr lang="en-US" sz="1800" kern="0" baseline="0">
                <a:solidFill>
                  <a:sysClr val="windowText" lastClr="000000"/>
                </a:solidFill>
              </a:rPr>
              <a:t>centralized </a:t>
            </a:r>
            <a:r>
              <a:rPr lang="en-US" sz="1800" kern="0" baseline="0" smtClean="0">
                <a:solidFill>
                  <a:sysClr val="windowText" lastClr="000000"/>
                </a:solidFill>
              </a:rPr>
              <a:t>data </a:t>
            </a:r>
            <a:r>
              <a:rPr lang="en-US" sz="1800" kern="0" baseline="0" dirty="0">
                <a:solidFill>
                  <a:sysClr val="windowText" lastClr="000000"/>
                </a:solidFill>
              </a:rPr>
              <a:t>store</a:t>
            </a:r>
          </a:p>
        </p:txBody>
      </p:sp>
      <p:grpSp>
        <p:nvGrpSpPr>
          <p:cNvPr id="23" name="Group 22"/>
          <p:cNvGrpSpPr/>
          <p:nvPr/>
        </p:nvGrpSpPr>
        <p:grpSpPr>
          <a:xfrm>
            <a:off x="4075268" y="1044076"/>
            <a:ext cx="3544732" cy="1927723"/>
            <a:chOff x="3276600" y="1581741"/>
            <a:chExt cx="2819400" cy="1390059"/>
          </a:xfrm>
        </p:grpSpPr>
        <p:cxnSp>
          <p:nvCxnSpPr>
            <p:cNvPr id="24" name="Straight Arrow Connector 23"/>
            <p:cNvCxnSpPr/>
            <p:nvPr/>
          </p:nvCxnSpPr>
          <p:spPr bwMode="auto">
            <a:xfrm flipV="1">
              <a:off x="3276600" y="2206362"/>
              <a:ext cx="1123809" cy="765438"/>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cxnSp>
          <p:nvCxnSpPr>
            <p:cNvPr id="25" name="Straight Arrow Connector 24"/>
            <p:cNvCxnSpPr/>
            <p:nvPr/>
          </p:nvCxnSpPr>
          <p:spPr bwMode="auto">
            <a:xfrm>
              <a:off x="4875089" y="2193534"/>
              <a:ext cx="1220911" cy="778266"/>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sp>
          <p:nvSpPr>
            <p:cNvPr id="45" name="AutoShape 1"/>
            <p:cNvSpPr>
              <a:spLocks/>
            </p:cNvSpPr>
            <p:nvPr/>
          </p:nvSpPr>
          <p:spPr bwMode="auto">
            <a:xfrm>
              <a:off x="3581016" y="1581741"/>
              <a:ext cx="2286768" cy="688033"/>
            </a:xfrm>
            <a:prstGeom prst="roundRect">
              <a:avLst>
                <a:gd name="adj" fmla="val 15787"/>
              </a:avLst>
            </a:prstGeom>
            <a:solidFill>
              <a:schemeClr val="accent6">
                <a:lumMod val="75000"/>
              </a:schemeClr>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t>programming to fill the gap</a:t>
              </a:r>
              <a:endParaRPr lang="en-US" sz="2800" baseline="0" dirty="0"/>
            </a:p>
          </p:txBody>
        </p:sp>
      </p:grpSp>
      <p:pic>
        <p:nvPicPr>
          <p:cNvPr id="46" name="Picture 45"/>
          <p:cNvPicPr>
            <a:picLocks noChangeAspect="1"/>
          </p:cNvPicPr>
          <p:nvPr/>
        </p:nvPicPr>
        <p:blipFill>
          <a:blip r:embed="rId4"/>
          <a:stretch>
            <a:fillRect/>
          </a:stretch>
        </p:blipFill>
        <p:spPr>
          <a:xfrm>
            <a:off x="8077200" y="944018"/>
            <a:ext cx="2133600" cy="134198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62400" y="5257800"/>
            <a:ext cx="1445692" cy="609600"/>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17108" y="5257800"/>
            <a:ext cx="1445692" cy="609600"/>
          </a:xfrm>
          <a:prstGeom prst="rect">
            <a:avLst/>
          </a:prstGeom>
        </p:spPr>
      </p:pic>
      <p:sp>
        <p:nvSpPr>
          <p:cNvPr id="33" name="Slide Number Placeholder 9"/>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7</a:t>
            </a:fld>
            <a:endParaRPr lang="en-US" dirty="0">
              <a:solidFill>
                <a:schemeClr val="bg2"/>
              </a:solidFill>
            </a:endParaRPr>
          </a:p>
        </p:txBody>
      </p:sp>
    </p:spTree>
    <p:extLst>
      <p:ext uri="{BB962C8B-B14F-4D97-AF65-F5344CB8AC3E}">
        <p14:creationId xmlns:p14="http://schemas.microsoft.com/office/powerpoint/2010/main" val="1361897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1208883" y="115396"/>
            <a:ext cx="9931400" cy="685800"/>
          </a:xfrm>
          <a:ln/>
        </p:spPr>
        <p:txBody>
          <a:bodyPr/>
          <a:lstStyle/>
          <a:p>
            <a:r>
              <a:rPr lang="en-US" sz="3200" dirty="0" smtClean="0"/>
              <a:t>The FAST Maple Programming Model</a:t>
            </a:r>
            <a:endParaRPr lang="en-US" sz="3200" dirty="0"/>
          </a:p>
        </p:txBody>
      </p:sp>
      <p:sp>
        <p:nvSpPr>
          <p:cNvPr id="10" name="Slide Number Placeholder 6"/>
          <p:cNvSpPr>
            <a:spLocks noGrp="1"/>
          </p:cNvSpPr>
          <p:nvPr>
            <p:ph type="sldNum" sz="quarter" idx="10"/>
          </p:nvPr>
        </p:nvSpPr>
        <p:spPr>
          <a:xfrm>
            <a:off x="10299704" y="6556139"/>
            <a:ext cx="1905000" cy="304800"/>
          </a:xfrm>
        </p:spPr>
        <p:txBody>
          <a:bodyPr/>
          <a:lstStyle/>
          <a:p>
            <a:pPr>
              <a:defRPr/>
            </a:pPr>
            <a:fld id="{164B0F64-89EF-7A42-892D-484BAB952423}" type="slidenum">
              <a:rPr lang="en-US" smtClean="0"/>
              <a:pPr>
                <a:defRPr/>
              </a:pPr>
              <a:t>8</a:t>
            </a:fld>
            <a:endParaRPr lang="en-US" dirty="0">
              <a:solidFill>
                <a:schemeClr val="bg2"/>
              </a:solidFill>
            </a:endParaRPr>
          </a:p>
        </p:txBody>
      </p:sp>
      <p:pic>
        <p:nvPicPr>
          <p:cNvPr id="9" name="Picture 8"/>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3145162" y="1951478"/>
            <a:ext cx="4050976" cy="2649104"/>
          </a:xfrm>
          <a:prstGeom prst="rect">
            <a:avLst/>
          </a:prstGeom>
        </p:spPr>
      </p:pic>
      <p:sp>
        <p:nvSpPr>
          <p:cNvPr id="8" name="Freeform 7"/>
          <p:cNvSpPr/>
          <p:nvPr/>
        </p:nvSpPr>
        <p:spPr>
          <a:xfrm>
            <a:off x="3708263" y="2483118"/>
            <a:ext cx="2542366" cy="1727098"/>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w="lg" len="lg"/>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nvGrpSpPr>
          <p:cNvPr id="2" name="Group 1"/>
          <p:cNvGrpSpPr/>
          <p:nvPr/>
        </p:nvGrpSpPr>
        <p:grpSpPr>
          <a:xfrm>
            <a:off x="1759741" y="1717028"/>
            <a:ext cx="2006026" cy="1200329"/>
            <a:chOff x="235741" y="1516995"/>
            <a:chExt cx="2006026" cy="1200329"/>
          </a:xfrm>
        </p:grpSpPr>
        <p:cxnSp>
          <p:nvCxnSpPr>
            <p:cNvPr id="7" name="Straight Arrow Connector 6"/>
            <p:cNvCxnSpPr/>
            <p:nvPr/>
          </p:nvCxnSpPr>
          <p:spPr bwMode="auto">
            <a:xfrm>
              <a:off x="1595947" y="1568573"/>
              <a:ext cx="588316" cy="63496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5" name="Rectangle 4"/>
            <p:cNvSpPr/>
            <p:nvPr/>
          </p:nvSpPr>
          <p:spPr>
            <a:xfrm>
              <a:off x="235741" y="1516995"/>
              <a:ext cx="2006026" cy="1200329"/>
            </a:xfrm>
            <a:prstGeom prst="rect">
              <a:avLst/>
            </a:prstGeom>
          </p:spPr>
          <p:txBody>
            <a:bodyPr wrap="square">
              <a:spAutoFit/>
            </a:bodyPr>
            <a:lstStyle/>
            <a:p>
              <a:r>
                <a:rPr lang="en-US" baseline="0" dirty="0"/>
                <a:t>consider</a:t>
              </a:r>
              <a:br>
                <a:rPr lang="en-US" baseline="0" dirty="0"/>
              </a:br>
              <a:r>
                <a:rPr lang="en-US" baseline="0" dirty="0"/>
                <a:t>each </a:t>
              </a:r>
              <a:r>
                <a:rPr lang="en-US" baseline="0" dirty="0" err="1"/>
                <a:t>pkt</a:t>
              </a:r>
              <a:r>
                <a:rPr lang="en-US" baseline="0" dirty="0"/>
                <a:t/>
              </a:r>
              <a:br>
                <a:rPr lang="en-US" baseline="0" dirty="0"/>
              </a:br>
              <a:r>
                <a:rPr lang="en-US" baseline="0" dirty="0"/>
                <a:t>as a </a:t>
              </a:r>
              <a:r>
                <a:rPr lang="en-US" baseline="0" dirty="0">
                  <a:solidFill>
                    <a:srgbClr val="C00000"/>
                  </a:solidFill>
                </a:rPr>
                <a:t>request</a:t>
              </a:r>
            </a:p>
          </p:txBody>
        </p:sp>
      </p:grpSp>
      <p:sp>
        <p:nvSpPr>
          <p:cNvPr id="13" name="Rectangle 12"/>
          <p:cNvSpPr/>
          <p:nvPr/>
        </p:nvSpPr>
        <p:spPr>
          <a:xfrm>
            <a:off x="6624638" y="3824417"/>
            <a:ext cx="4691062" cy="400110"/>
          </a:xfrm>
          <a:prstGeom prst="rect">
            <a:avLst/>
          </a:prstGeom>
        </p:spPr>
        <p:txBody>
          <a:bodyPr wrap="square">
            <a:spAutoFit/>
          </a:bodyPr>
          <a:lstStyle/>
          <a:p>
            <a:r>
              <a:rPr lang="en-US" sz="2000" baseline="0" dirty="0"/>
              <a:t>- A network as a </a:t>
            </a:r>
            <a:r>
              <a:rPr lang="en-US" sz="2000" baseline="0" dirty="0">
                <a:solidFill>
                  <a:srgbClr val="C00000"/>
                </a:solidFill>
              </a:rPr>
              <a:t>single virtual server</a:t>
            </a:r>
          </a:p>
        </p:txBody>
      </p:sp>
      <p:sp>
        <p:nvSpPr>
          <p:cNvPr id="14" name="Rectangle 13"/>
          <p:cNvSpPr/>
          <p:nvPr/>
        </p:nvSpPr>
        <p:spPr>
          <a:xfrm>
            <a:off x="6611847" y="5798982"/>
            <a:ext cx="5491253" cy="707886"/>
          </a:xfrm>
          <a:prstGeom prst="rect">
            <a:avLst/>
          </a:prstGeom>
        </p:spPr>
        <p:txBody>
          <a:bodyPr wrap="square">
            <a:spAutoFit/>
          </a:bodyPr>
          <a:lstStyle/>
          <a:p>
            <a:r>
              <a:rPr lang="en-US" sz="2000" baseline="0" dirty="0"/>
              <a:t>- </a:t>
            </a:r>
            <a:r>
              <a:rPr lang="en-US" sz="2000" baseline="0" dirty="0" smtClean="0"/>
              <a:t>Program returns a high-level instruction on how a </a:t>
            </a:r>
            <a:r>
              <a:rPr lang="en-US" sz="2000" baseline="0" dirty="0" err="1" smtClean="0"/>
              <a:t>pkt</a:t>
            </a:r>
            <a:r>
              <a:rPr lang="en-US" sz="2000" baseline="0" dirty="0" smtClean="0"/>
              <a:t> is handled</a:t>
            </a:r>
            <a:endParaRPr lang="en-US" sz="2000" baseline="0" dirty="0"/>
          </a:p>
        </p:txBody>
      </p:sp>
      <p:sp>
        <p:nvSpPr>
          <p:cNvPr id="15" name="Rectangle 14"/>
          <p:cNvSpPr/>
          <p:nvPr/>
        </p:nvSpPr>
        <p:spPr>
          <a:xfrm>
            <a:off x="6626132" y="4581648"/>
            <a:ext cx="5197568" cy="1015663"/>
          </a:xfrm>
          <a:prstGeom prst="rect">
            <a:avLst/>
          </a:prstGeom>
        </p:spPr>
        <p:txBody>
          <a:bodyPr wrap="square">
            <a:spAutoFit/>
          </a:bodyPr>
          <a:lstStyle/>
          <a:p>
            <a:r>
              <a:rPr lang="en-US" sz="2000" baseline="0" dirty="0"/>
              <a:t>- </a:t>
            </a:r>
            <a:r>
              <a:rPr lang="en-US" sz="2000" baseline="0" dirty="0" smtClean="0"/>
              <a:t>Control program expressed </a:t>
            </a:r>
            <a:r>
              <a:rPr lang="en-US" sz="2000" baseline="0" dirty="0"/>
              <a:t>in general </a:t>
            </a:r>
            <a:r>
              <a:rPr lang="en-US" sz="2000" baseline="0"/>
              <a:t>purpose </a:t>
            </a:r>
            <a:r>
              <a:rPr lang="en-US" sz="2000" baseline="0" smtClean="0"/>
              <a:t>programming language </a:t>
            </a:r>
            <a:r>
              <a:rPr lang="en-US" sz="2000" baseline="0" dirty="0" smtClean="0"/>
              <a:t>(Java in ODL), </a:t>
            </a:r>
            <a:r>
              <a:rPr lang="en-US" sz="2000" baseline="0" dirty="0">
                <a:solidFill>
                  <a:srgbClr val="C00000"/>
                </a:solidFill>
              </a:rPr>
              <a:t>(logically) invoked on each </a:t>
            </a:r>
            <a:r>
              <a:rPr lang="en-US" sz="2000" baseline="0" dirty="0" err="1">
                <a:solidFill>
                  <a:srgbClr val="C00000"/>
                </a:solidFill>
              </a:rPr>
              <a:t>pkt</a:t>
            </a:r>
            <a:endParaRPr lang="en-US" sz="2000" baseline="0" dirty="0">
              <a:solidFill>
                <a:srgbClr val="C00000"/>
              </a:solidFill>
            </a:endParaRPr>
          </a:p>
        </p:txBody>
      </p:sp>
      <p:sp>
        <p:nvSpPr>
          <p:cNvPr id="3" name="Rectangle 2"/>
          <p:cNvSpPr/>
          <p:nvPr/>
        </p:nvSpPr>
        <p:spPr>
          <a:xfrm>
            <a:off x="2024064" y="880745"/>
            <a:ext cx="8301038" cy="400110"/>
          </a:xfrm>
          <a:prstGeom prst="rect">
            <a:avLst/>
          </a:prstGeom>
          <a:ln>
            <a:solidFill>
              <a:schemeClr val="accent1">
                <a:lumMod val="50000"/>
              </a:schemeClr>
            </a:solidFill>
          </a:ln>
        </p:spPr>
        <p:txBody>
          <a:bodyPr wrap="square">
            <a:spAutoFit/>
          </a:bodyPr>
          <a:lstStyle/>
          <a:p>
            <a:pPr algn="ctr"/>
            <a:r>
              <a:rPr lang="en-US" sz="2000" baseline="0" dirty="0"/>
              <a:t>Goal: Can we let programmers write the </a:t>
            </a:r>
            <a:r>
              <a:rPr lang="en-US" sz="2000" baseline="0" dirty="0">
                <a:solidFill>
                  <a:srgbClr val="C00000"/>
                </a:solidFill>
              </a:rPr>
              <a:t>most obvious</a:t>
            </a:r>
            <a:r>
              <a:rPr lang="en-US" sz="2000" baseline="0" dirty="0"/>
              <a:t> SDN </a:t>
            </a:r>
            <a:r>
              <a:rPr lang="en-US" sz="2000" baseline="0" dirty="0" smtClean="0"/>
              <a:t>programs?</a:t>
            </a:r>
            <a:endParaRPr lang="en-US" sz="2000" baseline="0" dirty="0"/>
          </a:p>
        </p:txBody>
      </p:sp>
    </p:spTree>
    <p:extLst>
      <p:ext uri="{BB962C8B-B14F-4D97-AF65-F5344CB8AC3E}">
        <p14:creationId xmlns:p14="http://schemas.microsoft.com/office/powerpoint/2010/main" val="9753530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Challenges </a:t>
            </a:r>
            <a:r>
              <a:rPr lang="en-US" sz="3200" dirty="0" smtClean="0"/>
              <a:t>Realizing the </a:t>
            </a:r>
            <a:r>
              <a:rPr lang="en-US" sz="3200" dirty="0" smtClean="0"/>
              <a:t>FAST Maple </a:t>
            </a:r>
            <a:r>
              <a:rPr lang="en-US" sz="3200" dirty="0" smtClean="0"/>
              <a:t>Programming Model</a:t>
            </a:r>
            <a:endParaRPr lang="en-US" sz="3200" dirty="0"/>
          </a:p>
        </p:txBody>
      </p:sp>
      <p:sp>
        <p:nvSpPr>
          <p:cNvPr id="30" name="Content Placeholder 1"/>
          <p:cNvSpPr>
            <a:spLocks noGrp="1"/>
          </p:cNvSpPr>
          <p:nvPr>
            <p:ph idx="1"/>
          </p:nvPr>
        </p:nvSpPr>
        <p:spPr/>
        <p:txBody>
          <a:bodyPr/>
          <a:lstStyle/>
          <a:p>
            <a:r>
              <a:rPr lang="en-US" dirty="0"/>
              <a:t>Controller becomes a </a:t>
            </a:r>
            <a:r>
              <a:rPr lang="en-US" dirty="0">
                <a:solidFill>
                  <a:srgbClr val="C00000"/>
                </a:solidFill>
              </a:rPr>
              <a:t>single point of </a:t>
            </a:r>
            <a:r>
              <a:rPr lang="en-US" dirty="0" smtClean="0">
                <a:solidFill>
                  <a:srgbClr val="C00000"/>
                </a:solidFill>
              </a:rPr>
              <a:t>bottleneck</a:t>
            </a:r>
            <a:r>
              <a:rPr lang="en-US" dirty="0" smtClean="0"/>
              <a:t> </a:t>
            </a:r>
            <a:r>
              <a:rPr lang="en-US" dirty="0"/>
              <a:t>in a </a:t>
            </a:r>
            <a:r>
              <a:rPr lang="en-US" dirty="0">
                <a:solidFill>
                  <a:srgbClr val="C00000"/>
                </a:solidFill>
              </a:rPr>
              <a:t>naïve</a:t>
            </a:r>
            <a:r>
              <a:rPr lang="en-US" dirty="0"/>
              <a:t> </a:t>
            </a:r>
            <a:r>
              <a:rPr lang="en-US" dirty="0" smtClean="0"/>
              <a:t>implementation</a:t>
            </a:r>
          </a:p>
          <a:p>
            <a:endParaRPr lang="en-US" dirty="0" smtClean="0"/>
          </a:p>
          <a:p>
            <a:r>
              <a:rPr lang="en-US" dirty="0" smtClean="0"/>
              <a:t>Despite logical centralization, still a complex system consisting of a large number of functions, where functions can be </a:t>
            </a:r>
            <a:r>
              <a:rPr lang="en-US" dirty="0" smtClean="0">
                <a:solidFill>
                  <a:srgbClr val="C00000"/>
                </a:solidFill>
              </a:rPr>
              <a:t>data-driven</a:t>
            </a:r>
            <a:r>
              <a:rPr lang="en-US" dirty="0" smtClean="0"/>
              <a:t>, highly </a:t>
            </a:r>
            <a:r>
              <a:rPr lang="en-US" dirty="0" smtClean="0">
                <a:solidFill>
                  <a:srgbClr val="C00000"/>
                </a:solidFill>
              </a:rPr>
              <a:t>dynamic functions</a:t>
            </a:r>
          </a:p>
          <a:p>
            <a:endParaRPr lang="is-IS" dirty="0" smtClean="0"/>
          </a:p>
          <a:p>
            <a:r>
              <a:rPr lang="is-IS" dirty="0" smtClean="0"/>
              <a:t>Complex programming environments</a:t>
            </a:r>
          </a:p>
        </p:txBody>
      </p:sp>
      <p:sp>
        <p:nvSpPr>
          <p:cNvPr id="7"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9</a:t>
            </a:fld>
            <a:endParaRPr lang="en-US" dirty="0">
              <a:solidFill>
                <a:schemeClr val="bg2"/>
              </a:solidFill>
            </a:endParaRPr>
          </a:p>
        </p:txBody>
      </p:sp>
    </p:spTree>
    <p:extLst>
      <p:ext uri="{BB962C8B-B14F-4D97-AF65-F5344CB8AC3E}">
        <p14:creationId xmlns:p14="http://schemas.microsoft.com/office/powerpoint/2010/main" val="151611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17290</TotalTime>
  <Words>2780</Words>
  <Application>Microsoft Macintosh PowerPoint</Application>
  <PresentationFormat>Widescreen</PresentationFormat>
  <Paragraphs>603</Paragraphs>
  <Slides>58</Slides>
  <Notes>56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58</vt:i4>
      </vt:variant>
    </vt:vector>
  </HeadingPairs>
  <TitlesOfParts>
    <vt:vector size="70" baseType="lpstr">
      <vt:lpstr>Calibri</vt:lpstr>
      <vt:lpstr>Georgia</vt:lpstr>
      <vt:lpstr>Helvetica Neue</vt:lpstr>
      <vt:lpstr>Helvetica Neue Light</vt:lpstr>
      <vt:lpstr>Lucida Grande</vt:lpstr>
      <vt:lpstr>Menlo Bold</vt:lpstr>
      <vt:lpstr>Menlo Regular</vt:lpstr>
      <vt:lpstr>ＭＳ Ｐゴシック</vt:lpstr>
      <vt:lpstr>Verdana</vt:lpstr>
      <vt:lpstr>宋体</vt:lpstr>
      <vt:lpstr>Arial</vt:lpstr>
      <vt:lpstr>Blank Presentation</vt:lpstr>
      <vt:lpstr>Tutorial: SDN Programming  Using High-Level Abstractions</vt:lpstr>
      <vt:lpstr>Outline</vt:lpstr>
      <vt:lpstr>Conceptual Intro:  The FAST Maple Programming Model</vt:lpstr>
      <vt:lpstr>Context</vt:lpstr>
      <vt:lpstr>Key OpenDaylight Programming Abstraction: Data Store</vt:lpstr>
      <vt:lpstr>Key OpenDaylight Programming Abstraction: Data Store</vt:lpstr>
      <vt:lpstr>Our Scope</vt:lpstr>
      <vt:lpstr>The FAST Maple Programming Model</vt:lpstr>
      <vt:lpstr>Challenges Realizing the FAST Maple Programming Model</vt:lpstr>
      <vt:lpstr>Roadmap</vt:lpstr>
      <vt:lpstr>Conceptual Intro:  The Programming-Level Gap Problem, The Maple Approach</vt:lpstr>
      <vt:lpstr>The Programming-Level Gap Problem</vt:lpstr>
      <vt:lpstr>An Example FAST Maple Program</vt:lpstr>
      <vt:lpstr>Controller Program with Flow Table Management</vt:lpstr>
      <vt:lpstr>Controller Program with Flow Table Management</vt:lpstr>
      <vt:lpstr>Does the Program Work?</vt:lpstr>
      <vt:lpstr>Example Approach I to Address Issue (OVS): Using Exact Match</vt:lpstr>
      <vt:lpstr>Problems of Example Approach I</vt:lpstr>
      <vt:lpstr>Approach II: Declarative Policy Languages</vt:lpstr>
      <vt:lpstr>The Maple Approach</vt:lpstr>
      <vt:lpstr>Summary of Maple Programming Model</vt:lpstr>
      <vt:lpstr>Exercises:  - Setup environment - Use FastMaple IDE to create first Maple project  - Write and test M1</vt:lpstr>
      <vt:lpstr>Conceptual Intro:  Maple Magic using TraceTree</vt:lpstr>
      <vt:lpstr>Dynamic Tracing: Abstraction to Flow Tables</vt:lpstr>
      <vt:lpstr>PowerPoint Presentation</vt:lpstr>
      <vt:lpstr>PowerPoint Presentation</vt:lpstr>
      <vt:lpstr>PowerPoint Presentation</vt:lpstr>
      <vt:lpstr>Trace Tree Formal Spec</vt:lpstr>
      <vt:lpstr>Trace Tree =&gt; Flow Table</vt:lpstr>
      <vt:lpstr>Trace Tree =&gt; Flow Table</vt:lpstr>
      <vt:lpstr>Trace Tree =&gt; Flow Table</vt:lpstr>
      <vt:lpstr>Conceptual Intro:  Trace Tree Compression</vt:lpstr>
      <vt:lpstr>Problem: How to Handle User Inefficiency, such as Redundant Trace?</vt:lpstr>
      <vt:lpstr>Example: Trace Reduction</vt:lpstr>
      <vt:lpstr>Example: Trace Reduction</vt:lpstr>
      <vt:lpstr>Example: Trace Reduction</vt:lpstr>
      <vt:lpstr>Example: Trace Reduction</vt:lpstr>
      <vt:lpstr>Example: Trace Reduction</vt:lpstr>
      <vt:lpstr>Example: Trace Reduction</vt:lpstr>
      <vt:lpstr>Exercises: - Try M1 Completion - Write and test M2, M3</vt:lpstr>
      <vt:lpstr>Conceptual Intro:  Maple Composition</vt:lpstr>
      <vt:lpstr>Programming Model: How Does Maple Support Composition?</vt:lpstr>
      <vt:lpstr>Implementing Composition is Easy</vt:lpstr>
      <vt:lpstr>Exercise:  - Write and test M4</vt:lpstr>
      <vt:lpstr>Part 3: FAST</vt:lpstr>
      <vt:lpstr>Conceptual Intro:  The FAST Function Store</vt:lpstr>
      <vt:lpstr>Part 4: Summary</vt:lpstr>
      <vt:lpstr>Bigger Picture</vt:lpstr>
      <vt:lpstr>Summary</vt:lpstr>
      <vt:lpstr>Thank You</vt:lpstr>
      <vt:lpstr>Maple Details</vt:lpstr>
      <vt:lpstr>Problem: Simple In-order Traversal  Generates Unstable Rules</vt:lpstr>
      <vt:lpstr>Solution: Minimizing Priority Levels:  Increasing at T Nodes Only</vt:lpstr>
      <vt:lpstr>Minimizing Priority Levels:  Increasing at T Nodes Only</vt:lpstr>
      <vt:lpstr>Minimizing Priority Levels:  Increasing at T Nodes Only</vt:lpstr>
      <vt:lpstr>Example Algorithmic Policy in Java</vt:lpstr>
      <vt:lpstr>Example: “Simple” WAN Link Adaptation [Update]</vt:lpstr>
      <vt:lpstr>Example: “Complex” ACL+Policy Routing [Update]</vt:lpstr>
    </vt:vector>
  </TitlesOfParts>
  <Manager/>
  <Company>Yale University</Company>
  <LinksUpToDate>false</LinksUpToDate>
  <SharedDoc>false</SharedDoc>
  <HyperlinkBase/>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Richard Yang</cp:lastModifiedBy>
  <cp:revision>1418</cp:revision>
  <cp:lastPrinted>2011-12-21T04:26:34Z</cp:lastPrinted>
  <dcterms:modified xsi:type="dcterms:W3CDTF">2016-09-26T17:05:17Z</dcterms:modified>
  <cp:category/>
</cp:coreProperties>
</file>